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61" r:id="rId4"/>
    <p:sldId id="258" r:id="rId5"/>
    <p:sldId id="285" r:id="rId6"/>
    <p:sldId id="262" r:id="rId7"/>
    <p:sldId id="263" r:id="rId8"/>
    <p:sldId id="286" r:id="rId9"/>
    <p:sldId id="266" r:id="rId10"/>
    <p:sldId id="264" r:id="rId11"/>
    <p:sldId id="259" r:id="rId12"/>
    <p:sldId id="265" r:id="rId13"/>
    <p:sldId id="287" r:id="rId14"/>
    <p:sldId id="275" r:id="rId15"/>
    <p:sldId id="273" r:id="rId16"/>
    <p:sldId id="288" r:id="rId17"/>
    <p:sldId id="277" r:id="rId18"/>
    <p:sldId id="289" r:id="rId19"/>
    <p:sldId id="278" r:id="rId20"/>
    <p:sldId id="279" r:id="rId21"/>
    <p:sldId id="280" r:id="rId22"/>
  </p:sldIdLst>
  <p:sldSz cx="9144000" cy="5143500" type="screen16x9"/>
  <p:notesSz cx="6858000" cy="9144000"/>
  <p:embeddedFontLst>
    <p:embeddedFont>
      <p:font typeface="Encode Sans" panose="020B0604020202020204" charset="0"/>
      <p:regular r:id="rId24"/>
      <p:bold r:id="rId25"/>
    </p:embeddedFont>
    <p:embeddedFont>
      <p:font typeface="Encode Sans ExtraLight" panose="020B0604020202020204" charset="0"/>
      <p:regular r:id="rId26"/>
      <p:bold r:id="rId27"/>
    </p:embeddedFont>
    <p:embeddedFont>
      <p:font typeface="IBM Plex Sans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CADA75-CDBC-4B32-97FC-17712BF4FF79}">
  <a:tblStyle styleId="{72CADA75-CDBC-4B32-97FC-17712BF4FF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0" y="10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0589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9744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5341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001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6388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3493950"/>
            <a:ext cx="9144000" cy="1649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3747300" y="3493900"/>
            <a:ext cx="1649400" cy="1649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84050" y="0"/>
            <a:ext cx="7175700" cy="3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4044100"/>
            <a:ext cx="9144000" cy="1099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5" name="Google Shape;15;p3"/>
          <p:cNvSpPr/>
          <p:nvPr/>
        </p:nvSpPr>
        <p:spPr>
          <a:xfrm>
            <a:off x="4022400" y="4044100"/>
            <a:ext cx="1099200" cy="1099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1735925" y="1126150"/>
            <a:ext cx="567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735925" y="2665541"/>
            <a:ext cx="5672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9pPr>
          </a:lstStyle>
          <a:p>
            <a:endParaRPr/>
          </a:p>
        </p:txBody>
      </p:sp>
      <p:cxnSp>
        <p:nvCxnSpPr>
          <p:cNvPr id="18" name="Google Shape;18;p3"/>
          <p:cNvCxnSpPr/>
          <p:nvPr/>
        </p:nvCxnSpPr>
        <p:spPr>
          <a:xfrm>
            <a:off x="3527100" y="2474305"/>
            <a:ext cx="2089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diamond" w="med" len="med"/>
            <a:tailEnd type="diamond" w="med" len="med"/>
          </a:ln>
        </p:spPr>
      </p:cxn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5"/>
          <p:cNvGrpSpPr/>
          <p:nvPr/>
        </p:nvGrpSpPr>
        <p:grpSpPr>
          <a:xfrm>
            <a:off x="-11050" y="887200"/>
            <a:ext cx="9155050" cy="4256100"/>
            <a:chOff x="-11050" y="887200"/>
            <a:chExt cx="9155050" cy="4256100"/>
          </a:xfrm>
        </p:grpSpPr>
        <p:cxnSp>
          <p:nvCxnSpPr>
            <p:cNvPr id="29" name="Google Shape;29;p5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30" name="Google Shape;30;p5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1" name="Google Shape;31;p5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" name="Google Shape;32;p5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" name="Google Shape;33;p5"/>
          <p:cNvSpPr/>
          <p:nvPr/>
        </p:nvSpPr>
        <p:spPr>
          <a:xfrm>
            <a:off x="8046600" y="4593700"/>
            <a:ext cx="1097400" cy="549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549600" y="1200150"/>
            <a:ext cx="7497000" cy="29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hort + 1 column + image">
  <p:cSld name="TITLE_AND_BODY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6"/>
          <p:cNvGrpSpPr/>
          <p:nvPr/>
        </p:nvGrpSpPr>
        <p:grpSpPr>
          <a:xfrm>
            <a:off x="-11050" y="887200"/>
            <a:ext cx="9155050" cy="4256100"/>
            <a:chOff x="-11050" y="887200"/>
            <a:chExt cx="9155050" cy="4256100"/>
          </a:xfrm>
        </p:grpSpPr>
        <p:cxnSp>
          <p:nvCxnSpPr>
            <p:cNvPr id="39" name="Google Shape;39;p6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40" name="Google Shape;40;p6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" name="Google Shape;42;p6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3" name="Google Shape;43;p6"/>
          <p:cNvSpPr/>
          <p:nvPr/>
        </p:nvSpPr>
        <p:spPr>
          <a:xfrm>
            <a:off x="8046600" y="4593700"/>
            <a:ext cx="1097400" cy="5496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37404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549600" y="1200150"/>
            <a:ext cx="3740400" cy="29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7"/>
          <p:cNvGrpSpPr/>
          <p:nvPr/>
        </p:nvGrpSpPr>
        <p:grpSpPr>
          <a:xfrm>
            <a:off x="-11050" y="887200"/>
            <a:ext cx="9155050" cy="4256100"/>
            <a:chOff x="-11050" y="887200"/>
            <a:chExt cx="9155050" cy="4256100"/>
          </a:xfrm>
        </p:grpSpPr>
        <p:cxnSp>
          <p:nvCxnSpPr>
            <p:cNvPr id="49" name="Google Shape;49;p7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50" name="Google Shape;50;p7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2" name="Google Shape;52;p7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3" name="Google Shape;53;p7"/>
          <p:cNvSpPr/>
          <p:nvPr/>
        </p:nvSpPr>
        <p:spPr>
          <a:xfrm>
            <a:off x="8046600" y="4593700"/>
            <a:ext cx="1097400" cy="5496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549600" y="1200150"/>
            <a:ext cx="3639000" cy="31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2"/>
          </p:nvPr>
        </p:nvSpPr>
        <p:spPr>
          <a:xfrm>
            <a:off x="4407604" y="1200150"/>
            <a:ext cx="3639000" cy="31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8"/>
          <p:cNvGrpSpPr/>
          <p:nvPr/>
        </p:nvGrpSpPr>
        <p:grpSpPr>
          <a:xfrm>
            <a:off x="-11050" y="887200"/>
            <a:ext cx="9155050" cy="4256100"/>
            <a:chOff x="-11050" y="887200"/>
            <a:chExt cx="9155050" cy="4256100"/>
          </a:xfrm>
        </p:grpSpPr>
        <p:cxnSp>
          <p:nvCxnSpPr>
            <p:cNvPr id="60" name="Google Shape;60;p8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61" name="Google Shape;61;p8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3" name="Google Shape;63;p8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4" name="Google Shape;64;p8"/>
          <p:cNvSpPr/>
          <p:nvPr/>
        </p:nvSpPr>
        <p:spPr>
          <a:xfrm>
            <a:off x="8046600" y="4593700"/>
            <a:ext cx="1097400" cy="5496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body" idx="1"/>
          </p:nvPr>
        </p:nvSpPr>
        <p:spPr>
          <a:xfrm>
            <a:off x="549600" y="1200150"/>
            <a:ext cx="2416500" cy="30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body" idx="2"/>
          </p:nvPr>
        </p:nvSpPr>
        <p:spPr>
          <a:xfrm>
            <a:off x="3089850" y="1200150"/>
            <a:ext cx="2416500" cy="30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body" idx="3"/>
          </p:nvPr>
        </p:nvSpPr>
        <p:spPr>
          <a:xfrm>
            <a:off x="5630099" y="1200150"/>
            <a:ext cx="2416500" cy="30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"/>
          <p:cNvSpPr/>
          <p:nvPr/>
        </p:nvSpPr>
        <p:spPr>
          <a:xfrm>
            <a:off x="0" y="4593700"/>
            <a:ext cx="9144000" cy="54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7" name="Google Shape;87;p11"/>
          <p:cNvSpPr/>
          <p:nvPr/>
        </p:nvSpPr>
        <p:spPr>
          <a:xfrm>
            <a:off x="3473700" y="4593700"/>
            <a:ext cx="2196600" cy="54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ed">
  <p:cSld name="BLANK_1">
    <p:bg>
      <p:bgPr>
        <a:solidFill>
          <a:schemeClr val="accent2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0" y="4593700"/>
            <a:ext cx="9144000" cy="54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91" name="Google Shape;91;p12"/>
          <p:cNvSpPr/>
          <p:nvPr/>
        </p:nvSpPr>
        <p:spPr>
          <a:xfrm>
            <a:off x="3473700" y="4593700"/>
            <a:ext cx="2196600" cy="54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2"/>
          <p:cNvSpPr/>
          <p:nvPr/>
        </p:nvSpPr>
        <p:spPr>
          <a:xfrm>
            <a:off x="4023300" y="4593700"/>
            <a:ext cx="1097400" cy="549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9600" y="1200150"/>
            <a:ext cx="7497000" cy="29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Encode Sans ExtraLight"/>
              <a:buChar char="▪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ExtraLight"/>
              <a:buChar char="▫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ExtraLight"/>
              <a:buChar char="▫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046650" y="4593850"/>
            <a:ext cx="10974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>
              <a:buNone/>
              <a:defRPr sz="1300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 algn="ctr">
              <a:buNone/>
              <a:defRPr sz="1300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 algn="ctr">
              <a:buNone/>
              <a:defRPr sz="1300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 algn="ctr">
              <a:buNone/>
              <a:defRPr sz="1300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 algn="ctr">
              <a:buNone/>
              <a:defRPr sz="1300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 algn="ctr">
              <a:buNone/>
              <a:defRPr sz="1300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 algn="ctr">
              <a:buNone/>
              <a:defRPr sz="1300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 algn="ctr">
              <a:buNone/>
              <a:defRPr sz="1300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7" r:id="rId7"/>
    <p:sldLayoutId id="2147483658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 txBox="1">
            <a:spLocks noGrp="1"/>
          </p:cNvSpPr>
          <p:nvPr>
            <p:ph type="ctrTitle"/>
          </p:nvPr>
        </p:nvSpPr>
        <p:spPr>
          <a:xfrm>
            <a:off x="984150" y="1826535"/>
            <a:ext cx="7175700" cy="12194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0" dirty="0"/>
              <a:t>Documentación </a:t>
            </a:r>
            <a:endParaRPr sz="6000" dirty="0"/>
          </a:p>
        </p:txBody>
      </p:sp>
      <p:grpSp>
        <p:nvGrpSpPr>
          <p:cNvPr id="9" name="Google Shape;390;p39">
            <a:extLst>
              <a:ext uri="{FF2B5EF4-FFF2-40B4-BE49-F238E27FC236}">
                <a16:creationId xmlns:a16="http://schemas.microsoft.com/office/drawing/2014/main" id="{1C774761-874D-45A1-93DE-3BB30D97A4B0}"/>
              </a:ext>
            </a:extLst>
          </p:cNvPr>
          <p:cNvGrpSpPr/>
          <p:nvPr/>
        </p:nvGrpSpPr>
        <p:grpSpPr>
          <a:xfrm>
            <a:off x="4096100" y="3804558"/>
            <a:ext cx="951800" cy="1003783"/>
            <a:chOff x="584925" y="922575"/>
            <a:chExt cx="415200" cy="502525"/>
          </a:xfrm>
        </p:grpSpPr>
        <p:sp>
          <p:nvSpPr>
            <p:cNvPr id="10" name="Google Shape;391;p39">
              <a:extLst>
                <a:ext uri="{FF2B5EF4-FFF2-40B4-BE49-F238E27FC236}">
                  <a16:creationId xmlns:a16="http://schemas.microsoft.com/office/drawing/2014/main" id="{3F729063-F714-4468-B55C-D58ABF938330}"/>
                </a:ext>
              </a:extLst>
            </p:cNvPr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92;p39">
              <a:extLst>
                <a:ext uri="{FF2B5EF4-FFF2-40B4-BE49-F238E27FC236}">
                  <a16:creationId xmlns:a16="http://schemas.microsoft.com/office/drawing/2014/main" id="{FA4627B8-27BB-46AF-98A2-7D42EAE84AF8}"/>
                </a:ext>
              </a:extLst>
            </p:cNvPr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93;p39">
              <a:extLst>
                <a:ext uri="{FF2B5EF4-FFF2-40B4-BE49-F238E27FC236}">
                  <a16:creationId xmlns:a16="http://schemas.microsoft.com/office/drawing/2014/main" id="{3E5A5341-761E-4F78-BC8F-386B2EF99F73}"/>
                </a:ext>
              </a:extLst>
            </p:cNvPr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Picture 2" descr="Resultado de imagen para facultad de sistemas uadec png">
            <a:extLst>
              <a:ext uri="{FF2B5EF4-FFF2-40B4-BE49-F238E27FC236}">
                <a16:creationId xmlns:a16="http://schemas.microsoft.com/office/drawing/2014/main" id="{1832673F-3A36-4B77-9770-4F9C8EDA616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15" y="221709"/>
            <a:ext cx="1203491" cy="12194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Resultado de imagen para logo uadec png">
            <a:extLst>
              <a:ext uri="{FF2B5EF4-FFF2-40B4-BE49-F238E27FC236}">
                <a16:creationId xmlns:a16="http://schemas.microsoft.com/office/drawing/2014/main" id="{FD2B7460-7F16-4B71-A366-0818CB71F7E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317" y="242963"/>
            <a:ext cx="2695575" cy="1019175"/>
          </a:xfrm>
          <a:prstGeom prst="rect">
            <a:avLst/>
          </a:prstGeom>
          <a:noFill/>
        </p:spPr>
      </p:pic>
      <p:pic>
        <p:nvPicPr>
          <p:cNvPr id="2050" name="Picture 2" descr="Qué guarda el Archivo de la UAH?">
            <a:extLst>
              <a:ext uri="{FF2B5EF4-FFF2-40B4-BE49-F238E27FC236}">
                <a16:creationId xmlns:a16="http://schemas.microsoft.com/office/drawing/2014/main" id="{0E029F5F-3BB5-4C81-96C0-9FDCF392E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9" y="3496235"/>
            <a:ext cx="3745006" cy="164726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Documentación de la Aplicación</a:t>
            </a:r>
            <a:endParaRPr dirty="0"/>
          </a:p>
        </p:txBody>
      </p:sp>
      <p:sp>
        <p:nvSpPr>
          <p:cNvPr id="184" name="Google Shape;184;p21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13" name="Google Shape;217;p23">
            <a:extLst>
              <a:ext uri="{FF2B5EF4-FFF2-40B4-BE49-F238E27FC236}">
                <a16:creationId xmlns:a16="http://schemas.microsoft.com/office/drawing/2014/main" id="{1FB796BF-A667-40B9-AD27-F598995D6BD0}"/>
              </a:ext>
            </a:extLst>
          </p:cNvPr>
          <p:cNvGrpSpPr/>
          <p:nvPr/>
        </p:nvGrpSpPr>
        <p:grpSpPr>
          <a:xfrm>
            <a:off x="2744432" y="1786950"/>
            <a:ext cx="1944600" cy="1569600"/>
            <a:chOff x="3071457" y="2013875"/>
            <a:chExt cx="1944600" cy="1569600"/>
          </a:xfrm>
        </p:grpSpPr>
        <p:sp>
          <p:nvSpPr>
            <p:cNvPr id="14" name="Google Shape;218;p23">
              <a:extLst>
                <a:ext uri="{FF2B5EF4-FFF2-40B4-BE49-F238E27FC236}">
                  <a16:creationId xmlns:a16="http://schemas.microsoft.com/office/drawing/2014/main" id="{891E0FA8-D93F-457C-8B99-C2293A1B5B46}"/>
                </a:ext>
              </a:extLst>
            </p:cNvPr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ncode Sans" panose="020B0604020202020204" charset="0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5" name="Google Shape;219;p23">
              <a:extLst>
                <a:ext uri="{FF2B5EF4-FFF2-40B4-BE49-F238E27FC236}">
                  <a16:creationId xmlns:a16="http://schemas.microsoft.com/office/drawing/2014/main" id="{6DE74006-77CD-4ADF-870C-9D95C19183FF}"/>
                </a:ext>
              </a:extLst>
            </p:cNvPr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100" dirty="0">
                  <a:solidFill>
                    <a:schemeClr val="dk1"/>
                  </a:solidFill>
                  <a:latin typeface="Encode Sans" panose="020B0604020202020204" charset="0"/>
                  <a:ea typeface="IBM Plex Sans"/>
                  <a:cs typeface="IBM Plex Sans"/>
                  <a:sym typeface="IBM Plex Sans"/>
                </a:rPr>
                <a:t>Documentación externa</a:t>
              </a:r>
              <a:endParaRPr sz="1100" dirty="0">
                <a:solidFill>
                  <a:schemeClr val="dk1"/>
                </a:solidFill>
                <a:latin typeface="Encode Sans" panose="020B0604020202020204" charset="0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6" name="Google Shape;220;p23">
              <a:extLst>
                <a:ext uri="{FF2B5EF4-FFF2-40B4-BE49-F238E27FC236}">
                  <a16:creationId xmlns:a16="http://schemas.microsoft.com/office/drawing/2014/main" id="{86702969-F49A-46B5-B0B4-F51CC1A88FBC}"/>
                </a:ext>
              </a:extLst>
            </p:cNvPr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-MX" sz="800" dirty="0">
                  <a:solidFill>
                    <a:schemeClr val="dk1"/>
                  </a:solidFill>
                  <a:latin typeface="Encode Sans" panose="020B0604020202020204" charset="0"/>
                  <a:ea typeface="IBM Plex Sans"/>
                  <a:cs typeface="IBM Plex Sans"/>
                  <a:sym typeface="IBM Plex Sans"/>
                </a:rPr>
                <a:t>Es la documentación que es ajena al código del programa.</a:t>
              </a:r>
              <a:endParaRPr sz="1100" dirty="0">
                <a:solidFill>
                  <a:schemeClr val="dk1"/>
                </a:solidFill>
                <a:latin typeface="Encode Sans" panose="020B0604020202020204" charset="0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17" name="Google Shape;221;p23">
            <a:extLst>
              <a:ext uri="{FF2B5EF4-FFF2-40B4-BE49-F238E27FC236}">
                <a16:creationId xmlns:a16="http://schemas.microsoft.com/office/drawing/2014/main" id="{C9F586E6-AD53-4230-9ABF-F0E5C90885C5}"/>
              </a:ext>
            </a:extLst>
          </p:cNvPr>
          <p:cNvGrpSpPr/>
          <p:nvPr/>
        </p:nvGrpSpPr>
        <p:grpSpPr>
          <a:xfrm>
            <a:off x="802219" y="1786950"/>
            <a:ext cx="1944600" cy="1569600"/>
            <a:chOff x="1126863" y="2013875"/>
            <a:chExt cx="1944600" cy="1569600"/>
          </a:xfrm>
        </p:grpSpPr>
        <p:sp>
          <p:nvSpPr>
            <p:cNvPr id="18" name="Google Shape;222;p23">
              <a:extLst>
                <a:ext uri="{FF2B5EF4-FFF2-40B4-BE49-F238E27FC236}">
                  <a16:creationId xmlns:a16="http://schemas.microsoft.com/office/drawing/2014/main" id="{E3C6D10C-A6D7-4214-8729-A92496196B84}"/>
                </a:ext>
              </a:extLst>
            </p:cNvPr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ncode Sans" panose="020B0604020202020204" charset="0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9" name="Google Shape;223;p23">
              <a:extLst>
                <a:ext uri="{FF2B5EF4-FFF2-40B4-BE49-F238E27FC236}">
                  <a16:creationId xmlns:a16="http://schemas.microsoft.com/office/drawing/2014/main" id="{AD354B9E-E4AA-4729-A0BB-26D97866BDB2}"/>
                </a:ext>
              </a:extLst>
            </p:cNvPr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100" dirty="0">
                  <a:solidFill>
                    <a:schemeClr val="dk1"/>
                  </a:solidFill>
                  <a:latin typeface="Encode Sans" panose="020B0604020202020204" charset="0"/>
                  <a:ea typeface="IBM Plex Sans"/>
                  <a:cs typeface="IBM Plex Sans"/>
                  <a:sym typeface="IBM Plex Sans"/>
                </a:rPr>
                <a:t>Documentación Interna</a:t>
              </a:r>
              <a:endParaRPr sz="1100" dirty="0">
                <a:solidFill>
                  <a:schemeClr val="dk1"/>
                </a:solidFill>
                <a:latin typeface="Encode Sans" panose="020B0604020202020204" charset="0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0" name="Google Shape;224;p23">
              <a:extLst>
                <a:ext uri="{FF2B5EF4-FFF2-40B4-BE49-F238E27FC236}">
                  <a16:creationId xmlns:a16="http://schemas.microsoft.com/office/drawing/2014/main" id="{597E69DC-5E45-44D5-8549-885F48B63F6C}"/>
                </a:ext>
              </a:extLst>
            </p:cNvPr>
            <p:cNvSpPr txBox="1"/>
            <p:nvPr/>
          </p:nvSpPr>
          <p:spPr>
            <a:xfrm>
              <a:off x="1351625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-MX" sz="800" dirty="0">
                  <a:solidFill>
                    <a:schemeClr val="dk1"/>
                  </a:solidFill>
                  <a:latin typeface="Encode Sans" panose="020B0604020202020204" charset="0"/>
                  <a:ea typeface="IBM Plex Sans"/>
                  <a:cs typeface="IBM Plex Sans"/>
                  <a:sym typeface="IBM Plex Sans"/>
                </a:rPr>
                <a:t>Es la documentación que va incluida con el código.</a:t>
              </a:r>
              <a:endParaRPr sz="1100" dirty="0">
                <a:solidFill>
                  <a:schemeClr val="dk1"/>
                </a:solidFill>
                <a:latin typeface="Encode Sans" panose="020B0604020202020204" charset="0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1" name="Google Shape;225;p23">
            <a:extLst>
              <a:ext uri="{FF2B5EF4-FFF2-40B4-BE49-F238E27FC236}">
                <a16:creationId xmlns:a16="http://schemas.microsoft.com/office/drawing/2014/main" id="{4A1FC02E-63A3-4F5E-A045-18B435BC39E2}"/>
              </a:ext>
            </a:extLst>
          </p:cNvPr>
          <p:cNvGrpSpPr/>
          <p:nvPr/>
        </p:nvGrpSpPr>
        <p:grpSpPr>
          <a:xfrm>
            <a:off x="4686532" y="1786950"/>
            <a:ext cx="3001200" cy="1569600"/>
            <a:chOff x="5015938" y="2013875"/>
            <a:chExt cx="3001200" cy="1569600"/>
          </a:xfrm>
        </p:grpSpPr>
        <p:sp>
          <p:nvSpPr>
            <p:cNvPr id="22" name="Google Shape;226;p23">
              <a:extLst>
                <a:ext uri="{FF2B5EF4-FFF2-40B4-BE49-F238E27FC236}">
                  <a16:creationId xmlns:a16="http://schemas.microsoft.com/office/drawing/2014/main" id="{63E8DCCE-E373-4CBD-8E32-D32E660A8B0E}"/>
                </a:ext>
              </a:extLst>
            </p:cNvPr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3" name="Google Shape;227;p23">
              <a:extLst>
                <a:ext uri="{FF2B5EF4-FFF2-40B4-BE49-F238E27FC236}">
                  <a16:creationId xmlns:a16="http://schemas.microsoft.com/office/drawing/2014/main" id="{26DA3EAB-3967-43AC-932B-2A1CD75389AE}"/>
                </a:ext>
              </a:extLst>
            </p:cNvPr>
            <p:cNvSpPr txBox="1"/>
            <p:nvPr/>
          </p:nvSpPr>
          <p:spPr>
            <a:xfrm>
              <a:off x="5392810" y="2192744"/>
              <a:ext cx="2417100" cy="13370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ctr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" dirty="0">
                  <a:solidFill>
                    <a:schemeClr val="bg1">
                      <a:lumMod val="75000"/>
                    </a:schemeClr>
                  </a:solidFill>
                  <a:latin typeface="Encode Sans" panose="020B0604020202020204" charset="0"/>
                  <a:ea typeface="IBM Plex Sans"/>
                  <a:cs typeface="IBM Plex Sans"/>
                  <a:sym typeface="IBM Plex Sans"/>
                </a:rPr>
                <a:t>Documentación del usuario</a:t>
              </a:r>
            </a:p>
            <a:p>
              <a:pPr marL="171450" lvl="0" indent="-171450" algn="ctr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" dirty="0">
                <a:solidFill>
                  <a:schemeClr val="bg1">
                    <a:lumMod val="75000"/>
                  </a:schemeClr>
                </a:solidFill>
                <a:latin typeface="Encode Sans" panose="020B0604020202020204" charset="0"/>
                <a:ea typeface="IBM Plex Sans"/>
                <a:cs typeface="IBM Plex Sans"/>
                <a:sym typeface="IBM Plex Sans"/>
              </a:endParaRPr>
            </a:p>
            <a:p>
              <a:pPr marL="171450" lvl="0" indent="-171450" algn="ctr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" dirty="0">
                  <a:solidFill>
                    <a:schemeClr val="bg1">
                      <a:lumMod val="75000"/>
                    </a:schemeClr>
                  </a:solidFill>
                  <a:latin typeface="Encode Sans" panose="020B0604020202020204" charset="0"/>
                  <a:ea typeface="IBM Plex Sans"/>
                  <a:cs typeface="IBM Plex Sans"/>
                  <a:sym typeface="IBM Plex Sans"/>
                </a:rPr>
                <a:t>Documentación del sistema</a:t>
              </a:r>
              <a:endParaRPr dirty="0">
                <a:solidFill>
                  <a:schemeClr val="bg1">
                    <a:lumMod val="75000"/>
                  </a:schemeClr>
                </a:solidFill>
                <a:latin typeface="Encode Sans" panose="020B0604020202020204" charset="0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5" name="Google Shape;229;p23">
            <a:extLst>
              <a:ext uri="{FF2B5EF4-FFF2-40B4-BE49-F238E27FC236}">
                <a16:creationId xmlns:a16="http://schemas.microsoft.com/office/drawing/2014/main" id="{A99AD63B-B09B-4CFF-BF0C-31A684DF5C01}"/>
              </a:ext>
            </a:extLst>
          </p:cNvPr>
          <p:cNvGrpSpPr/>
          <p:nvPr/>
        </p:nvGrpSpPr>
        <p:grpSpPr>
          <a:xfrm>
            <a:off x="4556078" y="2474345"/>
            <a:ext cx="261571" cy="260379"/>
            <a:chOff x="4858109" y="2631368"/>
            <a:chExt cx="316442" cy="315000"/>
          </a:xfrm>
        </p:grpSpPr>
        <p:sp>
          <p:nvSpPr>
            <p:cNvPr id="26" name="Google Shape;230;p23">
              <a:extLst>
                <a:ext uri="{FF2B5EF4-FFF2-40B4-BE49-F238E27FC236}">
                  <a16:creationId xmlns:a16="http://schemas.microsoft.com/office/drawing/2014/main" id="{DAC070F5-36DD-444A-BA4F-79696B595A4A}"/>
                </a:ext>
              </a:extLst>
            </p:cNvPr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7" name="Google Shape;231;p23">
              <a:extLst>
                <a:ext uri="{FF2B5EF4-FFF2-40B4-BE49-F238E27FC236}">
                  <a16:creationId xmlns:a16="http://schemas.microsoft.com/office/drawing/2014/main" id="{80678884-372A-41CB-A7F0-25F2DEDBDDAD}"/>
                </a:ext>
              </a:extLst>
            </p:cNvPr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>
                  <a:latin typeface="IBM Plex Sans"/>
                  <a:ea typeface="IBM Plex Sans"/>
                  <a:cs typeface="IBM Plex Sans"/>
                  <a:sym typeface="IBM Plex Sans"/>
                </a:rPr>
              </a:b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8" name="Google Shape;232;p23">
            <a:extLst>
              <a:ext uri="{FF2B5EF4-FFF2-40B4-BE49-F238E27FC236}">
                <a16:creationId xmlns:a16="http://schemas.microsoft.com/office/drawing/2014/main" id="{7695C1B8-1353-422C-9CBC-174CBC681801}"/>
              </a:ext>
            </a:extLst>
          </p:cNvPr>
          <p:cNvGrpSpPr/>
          <p:nvPr/>
        </p:nvGrpSpPr>
        <p:grpSpPr>
          <a:xfrm>
            <a:off x="2618872" y="2474346"/>
            <a:ext cx="260366" cy="260366"/>
            <a:chOff x="3157188" y="909150"/>
            <a:chExt cx="470400" cy="470400"/>
          </a:xfrm>
        </p:grpSpPr>
        <p:sp>
          <p:nvSpPr>
            <p:cNvPr id="29" name="Google Shape;233;p23">
              <a:extLst>
                <a:ext uri="{FF2B5EF4-FFF2-40B4-BE49-F238E27FC236}">
                  <a16:creationId xmlns:a16="http://schemas.microsoft.com/office/drawing/2014/main" id="{07E15144-07DF-41F1-AA14-03DFBC1D5CD0}"/>
                </a:ext>
              </a:extLst>
            </p:cNvPr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0" name="Google Shape;234;p23">
              <a:extLst>
                <a:ext uri="{FF2B5EF4-FFF2-40B4-BE49-F238E27FC236}">
                  <a16:creationId xmlns:a16="http://schemas.microsoft.com/office/drawing/2014/main" id="{D0FCCC24-B30E-4933-94B7-88775187CB75}"/>
                </a:ext>
              </a:extLst>
            </p:cNvPr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>
            <a:spLocks noGrp="1"/>
          </p:cNvSpPr>
          <p:nvPr>
            <p:ph type="ctrTitle"/>
          </p:nvPr>
        </p:nvSpPr>
        <p:spPr>
          <a:xfrm>
            <a:off x="1735925" y="1126150"/>
            <a:ext cx="567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Documentación externa</a:t>
            </a:r>
            <a:endParaRPr dirty="0"/>
          </a:p>
        </p:txBody>
      </p:sp>
      <p:grpSp>
        <p:nvGrpSpPr>
          <p:cNvPr id="128" name="Google Shape;128;p16"/>
          <p:cNvGrpSpPr/>
          <p:nvPr/>
        </p:nvGrpSpPr>
        <p:grpSpPr>
          <a:xfrm>
            <a:off x="4392102" y="4301022"/>
            <a:ext cx="359234" cy="585619"/>
            <a:chOff x="6730350" y="2315900"/>
            <a:chExt cx="257700" cy="420100"/>
          </a:xfrm>
        </p:grpSpPr>
        <p:sp>
          <p:nvSpPr>
            <p:cNvPr id="129" name="Google Shape;129;p16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6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6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6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>
            <a:spLocks noGrp="1"/>
          </p:cNvSpPr>
          <p:nvPr>
            <p:ph type="title"/>
          </p:nvPr>
        </p:nvSpPr>
        <p:spPr>
          <a:xfrm>
            <a:off x="549600" y="190005"/>
            <a:ext cx="3740400" cy="7209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Características</a:t>
            </a:r>
            <a:endParaRPr dirty="0"/>
          </a:p>
        </p:txBody>
      </p:sp>
      <p:sp>
        <p:nvSpPr>
          <p:cNvPr id="190" name="Google Shape;190;p22"/>
          <p:cNvSpPr txBox="1">
            <a:spLocks noGrp="1"/>
          </p:cNvSpPr>
          <p:nvPr>
            <p:ph type="body" idx="1"/>
          </p:nvPr>
        </p:nvSpPr>
        <p:spPr>
          <a:xfrm>
            <a:off x="549600" y="1022021"/>
            <a:ext cx="4402410" cy="3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MX" sz="1800" dirty="0"/>
              <a:t>Debe describir:</a:t>
            </a:r>
          </a:p>
          <a:p>
            <a:pPr marL="285750" indent="-285750"/>
            <a:r>
              <a:rPr lang="es-MX" sz="1800" dirty="0"/>
              <a:t>Cómo usar el sistema</a:t>
            </a:r>
          </a:p>
          <a:p>
            <a:pPr marL="285750" indent="-285750"/>
            <a:r>
              <a:rPr lang="es-MX" sz="1800" dirty="0"/>
              <a:t>Cómo instalar y operar con el sistema</a:t>
            </a:r>
          </a:p>
          <a:p>
            <a:pPr marL="285750" indent="-285750"/>
            <a:r>
              <a:rPr lang="es-MX" sz="1800" dirty="0"/>
              <a:t>Los requisitos y el diseño de todo el sistema</a:t>
            </a:r>
          </a:p>
          <a:p>
            <a:pPr marL="285750" indent="-285750"/>
            <a:r>
              <a:rPr lang="es-MX" sz="1800" dirty="0"/>
              <a:t>La función del sistema y los procedimientos de prueba con la finalidad de por dar el mantenimiento correspondiente.</a:t>
            </a:r>
            <a:endParaRPr sz="1800" dirty="0"/>
          </a:p>
        </p:txBody>
      </p:sp>
      <p:pic>
        <p:nvPicPr>
          <p:cNvPr id="191" name="Google Shape;191;p22" descr="buildings1.jpg"/>
          <p:cNvPicPr preferRelativeResize="0"/>
          <p:nvPr/>
        </p:nvPicPr>
        <p:blipFill rotWithShape="1">
          <a:blip r:embed="rId3">
            <a:alphaModFix/>
          </a:blip>
          <a:srcRect l="51162"/>
          <a:stretch/>
        </p:blipFill>
        <p:spPr>
          <a:xfrm>
            <a:off x="5155375" y="0"/>
            <a:ext cx="3988624" cy="459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2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>
            <a:spLocks noGrp="1"/>
          </p:cNvSpPr>
          <p:nvPr>
            <p:ph type="title"/>
          </p:nvPr>
        </p:nvSpPr>
        <p:spPr>
          <a:xfrm>
            <a:off x="549600" y="190005"/>
            <a:ext cx="3740400" cy="7209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Características II</a:t>
            </a:r>
            <a:endParaRPr dirty="0"/>
          </a:p>
        </p:txBody>
      </p:sp>
      <p:sp>
        <p:nvSpPr>
          <p:cNvPr id="190" name="Google Shape;190;p22"/>
          <p:cNvSpPr txBox="1">
            <a:spLocks noGrp="1"/>
          </p:cNvSpPr>
          <p:nvPr>
            <p:ph type="body" idx="1"/>
          </p:nvPr>
        </p:nvSpPr>
        <p:spPr>
          <a:xfrm>
            <a:off x="549600" y="1200521"/>
            <a:ext cx="4402410" cy="27424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MX" sz="1800" dirty="0"/>
              <a:t>Además:</a:t>
            </a:r>
          </a:p>
          <a:p>
            <a:pPr marL="285750" indent="-285750"/>
            <a:r>
              <a:rPr lang="es-MX" sz="1800" dirty="0"/>
              <a:t>Tiene que ser útil durante todo el tiempo de vida del sistema.</a:t>
            </a:r>
          </a:p>
          <a:p>
            <a:pPr marL="285750" indent="-285750"/>
            <a:r>
              <a:rPr lang="es-MX" sz="1800" dirty="0"/>
              <a:t>Necesita tener índices efectivos para encontrar la información</a:t>
            </a:r>
          </a:p>
          <a:p>
            <a:pPr marL="285750" indent="-285750"/>
            <a:r>
              <a:rPr lang="es-MX" sz="1800" dirty="0"/>
              <a:t>Se puede elaborar en diferentes formatos. (Escrito o Digital)</a:t>
            </a:r>
          </a:p>
        </p:txBody>
      </p:sp>
      <p:sp>
        <p:nvSpPr>
          <p:cNvPr id="192" name="Google Shape;192;p22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" name="AutoShape 2" descr="Secretaria trabajo oficina entretenimiento wallpaper | 1920x1200 ...">
            <a:extLst>
              <a:ext uri="{FF2B5EF4-FFF2-40B4-BE49-F238E27FC236}">
                <a16:creationId xmlns:a16="http://schemas.microsoft.com/office/drawing/2014/main" id="{901CE6D9-98BC-48AA-961E-94CC4C51CA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37600" y="33303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1028" name="Picture 4" descr="Secretaria trabajo oficina entretenimiento wallpaper | 1920x1200 ...">
            <a:extLst>
              <a:ext uri="{FF2B5EF4-FFF2-40B4-BE49-F238E27FC236}">
                <a16:creationId xmlns:a16="http://schemas.microsoft.com/office/drawing/2014/main" id="{F0E1D528-E02F-4DB0-AC68-88A12D1B25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8" r="9126"/>
          <a:stretch/>
        </p:blipFill>
        <p:spPr bwMode="auto">
          <a:xfrm>
            <a:off x="5605153" y="0"/>
            <a:ext cx="3538847" cy="45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165031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"/>
          <p:cNvSpPr/>
          <p:nvPr/>
        </p:nvSpPr>
        <p:spPr>
          <a:xfrm>
            <a:off x="1074085" y="215000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4F4F5C"/>
          </a:solidFill>
          <a:ln w="9525" cap="flat" cmpd="sng">
            <a:solidFill>
              <a:srgbClr val="F55C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285" name="Google Shape;285;p32"/>
          <p:cNvSpPr txBox="1">
            <a:spLocks noGrp="1"/>
          </p:cNvSpPr>
          <p:nvPr>
            <p:ph type="body" idx="4294967295"/>
          </p:nvPr>
        </p:nvSpPr>
        <p:spPr>
          <a:xfrm>
            <a:off x="3916422" y="215000"/>
            <a:ext cx="4493700" cy="22425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MX" sz="1800" b="1" dirty="0">
                <a:latin typeface="Encode Sans"/>
                <a:ea typeface="Encode Sans"/>
                <a:cs typeface="Encode Sans"/>
                <a:sym typeface="Encode Sans"/>
              </a:rPr>
              <a:t>Documentación de usuario</a:t>
            </a:r>
            <a:endParaRPr sz="1800" b="1" dirty="0">
              <a:latin typeface="Encode Sans"/>
              <a:ea typeface="Encode Sans"/>
              <a:cs typeface="Encode Sans"/>
              <a:sym typeface="Encode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MX" sz="2400" dirty="0"/>
              <a:t>Es toda aquella referida a las funciones del sistema sin hace referencia al mecanismo de la aplicación (const</a:t>
            </a:r>
            <a:r>
              <a:rPr lang="es-MX" dirty="0"/>
              <a:t>rucción</a:t>
            </a:r>
            <a:r>
              <a:rPr lang="es-MX" sz="2400" dirty="0"/>
              <a:t>)</a:t>
            </a:r>
            <a:endParaRPr sz="2400" dirty="0"/>
          </a:p>
        </p:txBody>
      </p:sp>
      <p:sp>
        <p:nvSpPr>
          <p:cNvPr id="286" name="Google Shape;286;p32"/>
          <p:cNvSpPr/>
          <p:nvPr/>
        </p:nvSpPr>
        <p:spPr>
          <a:xfrm>
            <a:off x="1167400" y="564200"/>
            <a:ext cx="1888500" cy="3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4D3D9"/>
                </a:solidFill>
                <a:latin typeface="Encode Sans"/>
                <a:ea typeface="Encode Sans"/>
                <a:cs typeface="Encode Sans"/>
                <a:sym typeface="Encode Sans"/>
              </a:rPr>
              <a:t>Place your screenshot here</a:t>
            </a:r>
            <a:endParaRPr sz="1000">
              <a:solidFill>
                <a:srgbClr val="D4D3D9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287" name="Google Shape;287;p32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6" name="Google Shape;285;p32">
            <a:extLst>
              <a:ext uri="{FF2B5EF4-FFF2-40B4-BE49-F238E27FC236}">
                <a16:creationId xmlns:a16="http://schemas.microsoft.com/office/drawing/2014/main" id="{9BB17B7E-7CF3-49BA-A05C-44D5342077EB}"/>
              </a:ext>
            </a:extLst>
          </p:cNvPr>
          <p:cNvSpPr txBox="1">
            <a:spLocks/>
          </p:cNvSpPr>
          <p:nvPr/>
        </p:nvSpPr>
        <p:spPr>
          <a:xfrm>
            <a:off x="3916422" y="2296954"/>
            <a:ext cx="4493700" cy="2242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Encode Sans ExtraLight"/>
              <a:buChar char="▪"/>
              <a:defRPr sz="2400" b="0" i="0" u="none" strike="noStrike" cap="none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9pPr>
          </a:lstStyle>
          <a:p>
            <a:pPr marL="0" indent="0">
              <a:buFont typeface="Encode Sans ExtraLight"/>
              <a:buNone/>
            </a:pPr>
            <a:r>
              <a:rPr lang="es-MX" sz="1400" b="1" dirty="0">
                <a:latin typeface="Encode Sans"/>
                <a:ea typeface="Encode Sans"/>
                <a:cs typeface="Encode Sans"/>
                <a:sym typeface="Encode Sans"/>
              </a:rPr>
              <a:t>Características</a:t>
            </a:r>
          </a:p>
          <a:p>
            <a:pPr marL="285750" indent="-285750"/>
            <a:r>
              <a:rPr lang="es-MX" sz="1800" dirty="0"/>
              <a:t>Suele ser el primer contacto de los usuarios con la aplicación</a:t>
            </a:r>
          </a:p>
          <a:p>
            <a:pPr marL="285750" indent="-285750"/>
            <a:r>
              <a:rPr lang="es-MX" sz="1800" dirty="0"/>
              <a:t>Proporciona una visión inicial del sistema</a:t>
            </a:r>
          </a:p>
          <a:p>
            <a:pPr marL="285750" indent="-285750"/>
            <a:r>
              <a:rPr lang="es-MX" sz="1800" dirty="0"/>
              <a:t>Información realista, no propaganda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DF614F8-7970-4AC4-810C-20DBD938CB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69" r="29996"/>
          <a:stretch/>
        </p:blipFill>
        <p:spPr>
          <a:xfrm>
            <a:off x="1167400" y="564200"/>
            <a:ext cx="1888500" cy="33561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Contenido de la documentación del usuario</a:t>
            </a:r>
            <a:endParaRPr dirty="0"/>
          </a:p>
        </p:txBody>
      </p:sp>
      <p:sp>
        <p:nvSpPr>
          <p:cNvPr id="265" name="Google Shape;265;p30"/>
          <p:cNvSpPr txBox="1">
            <a:spLocks noGrp="1"/>
          </p:cNvSpPr>
          <p:nvPr>
            <p:ph type="body" idx="1"/>
          </p:nvPr>
        </p:nvSpPr>
        <p:spPr>
          <a:xfrm>
            <a:off x="549600" y="915150"/>
            <a:ext cx="2416500" cy="17924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MX" b="1" dirty="0"/>
              <a:t>Descripción Funcional</a:t>
            </a:r>
            <a:endParaRPr b="1" dirty="0"/>
          </a:p>
          <a:p>
            <a:pPr marL="171450" indent="-171450"/>
            <a:r>
              <a:rPr lang="es-MX" sz="1200" dirty="0"/>
              <a:t>Señala los requisitos</a:t>
            </a:r>
          </a:p>
          <a:p>
            <a:pPr marL="171450" indent="-171450"/>
            <a:r>
              <a:rPr lang="es-MX" sz="1200" dirty="0"/>
              <a:t>Describe de forma simple los propósitos</a:t>
            </a:r>
          </a:p>
          <a:p>
            <a:pPr marL="171450" indent="-171450"/>
            <a:r>
              <a:rPr lang="es-MX" sz="1200" dirty="0"/>
              <a:t>Describe lo que el sistema puede hacer o no</a:t>
            </a:r>
            <a:endParaRPr sz="1200" dirty="0"/>
          </a:p>
        </p:txBody>
      </p:sp>
      <p:sp>
        <p:nvSpPr>
          <p:cNvPr id="266" name="Google Shape;266;p30"/>
          <p:cNvSpPr txBox="1">
            <a:spLocks noGrp="1"/>
          </p:cNvSpPr>
          <p:nvPr>
            <p:ph type="body" idx="2"/>
          </p:nvPr>
        </p:nvSpPr>
        <p:spPr>
          <a:xfrm>
            <a:off x="3089850" y="903275"/>
            <a:ext cx="2540250" cy="17924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Man</a:t>
            </a:r>
            <a:r>
              <a:rPr lang="es-MX" b="1" dirty="0" err="1"/>
              <a:t>ual</a:t>
            </a:r>
            <a:r>
              <a:rPr lang="es-MX" b="1" dirty="0"/>
              <a:t> de Introducción</a:t>
            </a:r>
            <a:endParaRPr b="1" dirty="0"/>
          </a:p>
          <a:p>
            <a:pPr marL="171450" indent="-171450"/>
            <a:r>
              <a:rPr lang="es-MX" sz="1200" dirty="0"/>
              <a:t>Protocolo formal que describa el uso normal del sistema</a:t>
            </a:r>
          </a:p>
          <a:p>
            <a:pPr marL="171450" indent="-171450"/>
            <a:r>
              <a:rPr lang="es-MX" sz="1200" dirty="0"/>
              <a:t>Como iniciar el trabajo en el sistema</a:t>
            </a:r>
          </a:p>
          <a:p>
            <a:pPr marL="171450" indent="-171450"/>
            <a:r>
              <a:rPr lang="es-MX" sz="1200" dirty="0"/>
              <a:t>Utilidades comunes</a:t>
            </a:r>
          </a:p>
          <a:p>
            <a:pPr marL="171450" indent="-171450"/>
            <a:r>
              <a:rPr lang="es-MX" sz="1200" dirty="0"/>
              <a:t>Salida de problemas usuales</a:t>
            </a:r>
            <a:endParaRPr sz="1200" dirty="0"/>
          </a:p>
        </p:txBody>
      </p:sp>
      <p:sp>
        <p:nvSpPr>
          <p:cNvPr id="267" name="Google Shape;267;p30"/>
          <p:cNvSpPr txBox="1">
            <a:spLocks noGrp="1"/>
          </p:cNvSpPr>
          <p:nvPr>
            <p:ph type="body" idx="3"/>
          </p:nvPr>
        </p:nvSpPr>
        <p:spPr>
          <a:xfrm>
            <a:off x="5630100" y="903274"/>
            <a:ext cx="2416500" cy="3039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Guía de operación</a:t>
            </a:r>
            <a:endParaRPr b="1" dirty="0"/>
          </a:p>
          <a:p>
            <a:pPr marL="171450" indent="-171450"/>
            <a:r>
              <a:rPr lang="es-MX" sz="1200" dirty="0"/>
              <a:t>Solo se elabora si requiere operador.</a:t>
            </a:r>
          </a:p>
          <a:p>
            <a:pPr marL="171450" indent="-171450"/>
            <a:r>
              <a:rPr lang="es-MX" sz="1200" dirty="0"/>
              <a:t>Explica los mensajes generados en consola.</a:t>
            </a:r>
          </a:p>
          <a:p>
            <a:pPr marL="171450" indent="-171450"/>
            <a:r>
              <a:rPr lang="es-MX" sz="1200" dirty="0"/>
              <a:t>Explica la respuesta que se le debe dar a los mensajes generados</a:t>
            </a:r>
          </a:p>
          <a:p>
            <a:pPr marL="171450" indent="-171450"/>
            <a:r>
              <a:rPr lang="es-MX" sz="1200" dirty="0"/>
              <a:t>Debe explicar el mantenimiento del hardware que debe de llevar a cabo el operador.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268" name="Google Shape;268;p30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69" name="Google Shape;269;p30"/>
          <p:cNvSpPr txBox="1">
            <a:spLocks noGrp="1"/>
          </p:cNvSpPr>
          <p:nvPr>
            <p:ph type="body" idx="1"/>
          </p:nvPr>
        </p:nvSpPr>
        <p:spPr>
          <a:xfrm>
            <a:off x="549600" y="2756000"/>
            <a:ext cx="2416500" cy="18904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Manual de Instalación</a:t>
            </a:r>
            <a:endParaRPr b="1" dirty="0"/>
          </a:p>
          <a:p>
            <a:pPr marL="171450" indent="-171450"/>
            <a:r>
              <a:rPr lang="es-MX" sz="1200" dirty="0"/>
              <a:t>Detalles de como instalar</a:t>
            </a:r>
          </a:p>
          <a:p>
            <a:pPr marL="171450" indent="-171450"/>
            <a:r>
              <a:rPr lang="es-MX" sz="1200" dirty="0"/>
              <a:t>Configuración mínima de hardware</a:t>
            </a:r>
          </a:p>
          <a:p>
            <a:pPr marL="171450" indent="-171450"/>
            <a:r>
              <a:rPr lang="es-MX" sz="1200" dirty="0"/>
              <a:t>Lista de archivos permanentes.</a:t>
            </a:r>
          </a:p>
          <a:p>
            <a:pPr marL="171450" indent="-171450"/>
            <a:r>
              <a:rPr lang="es-MX" sz="1200" dirty="0"/>
              <a:t>Como inicializar el sistema</a:t>
            </a:r>
            <a:endParaRPr sz="1200" dirty="0"/>
          </a:p>
        </p:txBody>
      </p:sp>
      <p:sp>
        <p:nvSpPr>
          <p:cNvPr id="270" name="Google Shape;270;p30"/>
          <p:cNvSpPr txBox="1">
            <a:spLocks noGrp="1"/>
          </p:cNvSpPr>
          <p:nvPr>
            <p:ph type="body" idx="2"/>
          </p:nvPr>
        </p:nvSpPr>
        <p:spPr>
          <a:xfrm>
            <a:off x="3089850" y="2764724"/>
            <a:ext cx="2416500" cy="17924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Manual de Referencia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MX" sz="1200" dirty="0"/>
              <a:t>Documento definitivo sobre el uso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MX" sz="1200" dirty="0"/>
              <a:t>Describe técnicas descriptivas formales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MX" sz="1200" dirty="0"/>
              <a:t>Presenta situaciones de error e informes generados</a:t>
            </a:r>
            <a:endParaRPr sz="1200" dirty="0"/>
          </a:p>
        </p:txBody>
      </p:sp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>
            <a:spLocks noGrp="1"/>
          </p:cNvSpPr>
          <p:nvPr>
            <p:ph type="ctrTitle"/>
          </p:nvPr>
        </p:nvSpPr>
        <p:spPr>
          <a:xfrm>
            <a:off x="1735925" y="1126150"/>
            <a:ext cx="567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Documentación interna</a:t>
            </a:r>
            <a:endParaRPr dirty="0"/>
          </a:p>
        </p:txBody>
      </p:sp>
      <p:grpSp>
        <p:nvGrpSpPr>
          <p:cNvPr id="128" name="Google Shape;128;p16"/>
          <p:cNvGrpSpPr/>
          <p:nvPr/>
        </p:nvGrpSpPr>
        <p:grpSpPr>
          <a:xfrm>
            <a:off x="4392102" y="4301022"/>
            <a:ext cx="359234" cy="585619"/>
            <a:chOff x="6730350" y="2315900"/>
            <a:chExt cx="257700" cy="420100"/>
          </a:xfrm>
        </p:grpSpPr>
        <p:sp>
          <p:nvSpPr>
            <p:cNvPr id="129" name="Google Shape;129;p16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6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6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6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942855"/>
      </p:ext>
    </p:extLst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4"/>
          <p:cNvSpPr/>
          <p:nvPr/>
        </p:nvSpPr>
        <p:spPr>
          <a:xfrm>
            <a:off x="662245" y="298026"/>
            <a:ext cx="2879504" cy="4072345"/>
          </a:xfrm>
          <a:custGeom>
            <a:avLst/>
            <a:gdLst/>
            <a:ahLst/>
            <a:cxnLst/>
            <a:rect l="l" t="t" r="r" b="b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4F4F5C"/>
          </a:solidFill>
          <a:ln w="9525" cap="flat" cmpd="sng">
            <a:solidFill>
              <a:srgbClr val="F55C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4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03" name="Google Shape;303;p34"/>
          <p:cNvSpPr txBox="1">
            <a:spLocks noGrp="1"/>
          </p:cNvSpPr>
          <p:nvPr>
            <p:ph type="body" idx="4294967295"/>
          </p:nvPr>
        </p:nvSpPr>
        <p:spPr>
          <a:xfrm>
            <a:off x="4023300" y="37248"/>
            <a:ext cx="4493700" cy="45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MX" sz="1800" b="1" dirty="0">
                <a:latin typeface="Encode Sans"/>
                <a:ea typeface="Encode Sans"/>
                <a:cs typeface="Encode Sans"/>
                <a:sym typeface="Encode Sans"/>
              </a:rPr>
              <a:t>Puede ser de dos tipos</a:t>
            </a:r>
            <a:endParaRPr sz="1800" b="1" dirty="0">
              <a:latin typeface="Encode Sans"/>
              <a:ea typeface="Encode Sans"/>
              <a:cs typeface="Encode Sans"/>
              <a:sym typeface="Encode Sans"/>
            </a:endParaRPr>
          </a:p>
          <a:p>
            <a:pPr marL="342900" indent="-342900"/>
            <a:r>
              <a:rPr lang="es-MX" sz="2400" dirty="0"/>
              <a:t>Complementaria sobre el código</a:t>
            </a:r>
          </a:p>
          <a:p>
            <a:pPr marL="800100" lvl="1" indent="-342900"/>
            <a:r>
              <a:rPr lang="es-MX" dirty="0"/>
              <a:t>Es útil al estudiar el código</a:t>
            </a:r>
          </a:p>
          <a:p>
            <a:pPr marL="800100" lvl="1" indent="-342900"/>
            <a:r>
              <a:rPr lang="es-MX" dirty="0"/>
              <a:t>Permite comprender mejor su funcionamiento</a:t>
            </a:r>
          </a:p>
          <a:p>
            <a:pPr marL="342900" indent="-342900"/>
            <a:r>
              <a:rPr lang="es-MX" dirty="0"/>
              <a:t>Ayudas interactivas</a:t>
            </a:r>
          </a:p>
          <a:p>
            <a:pPr marL="800100" lvl="1" indent="-342900"/>
            <a:r>
              <a:rPr lang="es-MX" dirty="0"/>
              <a:t>Normalmente destinadas al usuario</a:t>
            </a:r>
          </a:p>
        </p:txBody>
      </p:sp>
      <p:pic>
        <p:nvPicPr>
          <p:cNvPr id="4098" name="Picture 2" descr="Programming Code Mobile Wallpaper - Mobiles Wall | Wallpaper ...">
            <a:extLst>
              <a:ext uri="{FF2B5EF4-FFF2-40B4-BE49-F238E27FC236}">
                <a16:creationId xmlns:a16="http://schemas.microsoft.com/office/drawing/2014/main" id="{18F852D8-7CE7-4146-A08A-C006037C1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19" y="688768"/>
            <a:ext cx="2462647" cy="3277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>
            <a:spLocks noGrp="1"/>
          </p:cNvSpPr>
          <p:nvPr>
            <p:ph type="title"/>
          </p:nvPr>
        </p:nvSpPr>
        <p:spPr>
          <a:xfrm>
            <a:off x="549600" y="190005"/>
            <a:ext cx="3740400" cy="7209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Documentación del Sistema de Información</a:t>
            </a:r>
            <a:endParaRPr dirty="0"/>
          </a:p>
        </p:txBody>
      </p:sp>
      <p:sp>
        <p:nvSpPr>
          <p:cNvPr id="190" name="Google Shape;190;p22"/>
          <p:cNvSpPr txBox="1">
            <a:spLocks noGrp="1"/>
          </p:cNvSpPr>
          <p:nvPr>
            <p:ph type="body" idx="1"/>
          </p:nvPr>
        </p:nvSpPr>
        <p:spPr>
          <a:xfrm>
            <a:off x="549600" y="910975"/>
            <a:ext cx="4402410" cy="3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MX" sz="1800" dirty="0"/>
              <a:t>Describe todos los aspectos del análisis, diseño, implementación y prueba del software.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MX" sz="1800" b="1" dirty="0"/>
              <a:t>Características:</a:t>
            </a:r>
          </a:p>
          <a:p>
            <a:pPr marL="285750" indent="-285750"/>
            <a:r>
              <a:rPr lang="es-MX" sz="1800" dirty="0"/>
              <a:t>Incluye todos los documentos de la aplicación: Desde la especificación del sistema hasta el último plan de pruebas</a:t>
            </a:r>
          </a:p>
          <a:p>
            <a:pPr marL="285750" indent="-285750"/>
            <a:r>
              <a:rPr lang="es-MX" sz="1800" dirty="0"/>
              <a:t>Es esencial para el mantenimiento</a:t>
            </a:r>
          </a:p>
          <a:p>
            <a:pPr marL="285750" indent="-285750"/>
            <a:r>
              <a:rPr lang="es-MX" sz="1800" dirty="0"/>
              <a:t>Ha de tener una organización estructurada</a:t>
            </a:r>
            <a:endParaRPr sz="1800" dirty="0"/>
          </a:p>
        </p:txBody>
      </p:sp>
      <p:sp>
        <p:nvSpPr>
          <p:cNvPr id="192" name="Google Shape;192;p22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074" name="Picture 2" descr="3d Amazing Creative Art Work Of Turtle Home In Forest Wallpaper ...">
            <a:extLst>
              <a:ext uri="{FF2B5EF4-FFF2-40B4-BE49-F238E27FC236}">
                <a16:creationId xmlns:a16="http://schemas.microsoft.com/office/drawing/2014/main" id="{EC41A508-5199-420A-B367-878EDC8D12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6" r="37897"/>
          <a:stretch/>
        </p:blipFill>
        <p:spPr bwMode="auto">
          <a:xfrm>
            <a:off x="5403598" y="-50"/>
            <a:ext cx="3740401" cy="459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019486"/>
      </p:ext>
    </p:extLst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5"/>
          <p:cNvSpPr/>
          <p:nvPr/>
        </p:nvSpPr>
        <p:spPr>
          <a:xfrm>
            <a:off x="446850" y="348502"/>
            <a:ext cx="4944887" cy="3849651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4F4F5C"/>
          </a:solidFill>
          <a:ln w="9525" cap="flat" cmpd="sng">
            <a:solidFill>
              <a:srgbClr val="F55C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5"/>
          <p:cNvSpPr/>
          <p:nvPr/>
        </p:nvSpPr>
        <p:spPr>
          <a:xfrm>
            <a:off x="653775" y="552933"/>
            <a:ext cx="4530900" cy="28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D4D3D9"/>
                </a:solidFill>
                <a:latin typeface="Encode Sans"/>
                <a:ea typeface="Encode Sans"/>
                <a:cs typeface="Encode Sans"/>
                <a:sym typeface="Encode Sans"/>
              </a:rPr>
              <a:t>Place your screenshot here</a:t>
            </a:r>
            <a:endParaRPr sz="1000" dirty="0">
              <a:solidFill>
                <a:srgbClr val="D4D3D9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10" name="Google Shape;310;p35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11" name="Google Shape;311;p35"/>
          <p:cNvSpPr txBox="1">
            <a:spLocks noGrp="1"/>
          </p:cNvSpPr>
          <p:nvPr>
            <p:ph type="body" idx="4294967295"/>
          </p:nvPr>
        </p:nvSpPr>
        <p:spPr>
          <a:xfrm>
            <a:off x="5696525" y="0"/>
            <a:ext cx="3125400" cy="45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MX" sz="1800" b="1" dirty="0">
                <a:latin typeface="Encode Sans"/>
                <a:ea typeface="Encode Sans"/>
                <a:cs typeface="Encode Sans"/>
                <a:sym typeface="Encode Sans"/>
              </a:rPr>
              <a:t>Contenido</a:t>
            </a:r>
            <a:endParaRPr sz="1800" b="1" dirty="0">
              <a:latin typeface="Encode Sans"/>
              <a:ea typeface="Encode Sans"/>
              <a:cs typeface="Encode Sans"/>
              <a:sym typeface="Encode Sans"/>
            </a:endParaRPr>
          </a:p>
          <a:p>
            <a:pPr marL="342900" indent="-342900"/>
            <a:r>
              <a:rPr lang="es-MX" sz="1800" dirty="0"/>
              <a:t>Especificación del sistema</a:t>
            </a:r>
          </a:p>
          <a:p>
            <a:pPr marL="342900" indent="-342900"/>
            <a:r>
              <a:rPr lang="es-MX" sz="1800" dirty="0"/>
              <a:t>Plan de viabilidad</a:t>
            </a:r>
          </a:p>
          <a:p>
            <a:pPr marL="342900" indent="-342900"/>
            <a:r>
              <a:rPr lang="es-MX" sz="1800" dirty="0"/>
              <a:t>Plan de desarrollo de software</a:t>
            </a:r>
          </a:p>
          <a:p>
            <a:pPr marL="342900" indent="-342900"/>
            <a:r>
              <a:rPr lang="es-MX" sz="1800" dirty="0"/>
              <a:t>Especificación de requisitos</a:t>
            </a:r>
          </a:p>
          <a:p>
            <a:pPr marL="342900" indent="-342900"/>
            <a:r>
              <a:rPr lang="es-MX" sz="1800" dirty="0"/>
              <a:t>Especificación del diseño</a:t>
            </a:r>
          </a:p>
          <a:p>
            <a:pPr marL="342900" indent="-342900"/>
            <a:r>
              <a:rPr lang="es-MX" sz="1800" dirty="0"/>
              <a:t>Plan de pruebas</a:t>
            </a:r>
          </a:p>
          <a:p>
            <a:pPr marL="342900" indent="-342900"/>
            <a:r>
              <a:rPr lang="es-MX" sz="1800" dirty="0"/>
              <a:t>Plan de mantenimiento</a:t>
            </a:r>
            <a:endParaRPr sz="1800" dirty="0"/>
          </a:p>
        </p:txBody>
      </p:sp>
      <p:pic>
        <p:nvPicPr>
          <p:cNvPr id="2050" name="Picture 2" descr="Motherboard GIF - Find &amp; Share on GIPHY">
            <a:extLst>
              <a:ext uri="{FF2B5EF4-FFF2-40B4-BE49-F238E27FC236}">
                <a16:creationId xmlns:a16="http://schemas.microsoft.com/office/drawing/2014/main" id="{D76C26A3-6B00-4EC9-B8CA-D419C8E23DE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73" y="552933"/>
            <a:ext cx="4521301" cy="289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Documentación del Software</a:t>
            </a:r>
            <a:endParaRPr dirty="0"/>
          </a:p>
        </p:txBody>
      </p:sp>
      <p:sp>
        <p:nvSpPr>
          <p:cNvPr id="111" name="Google Shape;111;p14"/>
          <p:cNvSpPr txBox="1">
            <a:spLocks noGrp="1"/>
          </p:cNvSpPr>
          <p:nvPr>
            <p:ph type="body" idx="1"/>
          </p:nvPr>
        </p:nvSpPr>
        <p:spPr>
          <a:xfrm>
            <a:off x="549599" y="1213596"/>
            <a:ext cx="3856024" cy="29415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600" b="1" dirty="0">
                <a:solidFill>
                  <a:srgbClr val="FFFFFF"/>
                </a:solidFill>
              </a:rPr>
              <a:t>Documentación</a:t>
            </a: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600" dirty="0">
                <a:solidFill>
                  <a:srgbClr val="FFFFFF"/>
                </a:solidFill>
              </a:rPr>
              <a:t>Es aquel que se encarga de impregnar el ciclo de vida del software.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600" dirty="0">
                <a:solidFill>
                  <a:srgbClr val="FFFFFF"/>
                </a:solidFill>
              </a:rPr>
              <a:t>Es la guía para el laberinto del Software.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600" dirty="0">
                <a:solidFill>
                  <a:srgbClr val="FFFFFF"/>
                </a:solidFill>
              </a:rPr>
              <a:t>Es la parte de registro más visible de su proceso de construcción y elaboración. Pero más importante el seguimiento y desarrollo de cada una de las partes que lo forman.</a:t>
            </a:r>
            <a:endParaRPr sz="2800" dirty="0">
              <a:solidFill>
                <a:srgbClr val="FFFFFF"/>
              </a:solidFill>
            </a:endParaRPr>
          </a:p>
        </p:txBody>
      </p:sp>
      <p:sp>
        <p:nvSpPr>
          <p:cNvPr id="113" name="Google Shape;113;p14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026" name="Picture 2" descr="pac man | Trending Gifs">
            <a:extLst>
              <a:ext uri="{FF2B5EF4-FFF2-40B4-BE49-F238E27FC236}">
                <a16:creationId xmlns:a16="http://schemas.microsoft.com/office/drawing/2014/main" id="{DDDAED13-1F13-4AB3-AEDB-549DD709BED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376" y="1604681"/>
            <a:ext cx="3856025" cy="215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6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317" name="Google Shape;317;p36"/>
          <p:cNvSpPr txBox="1">
            <a:spLocks noGrp="1"/>
          </p:cNvSpPr>
          <p:nvPr>
            <p:ph type="ctrTitle" idx="4294967295"/>
          </p:nvPr>
        </p:nvSpPr>
        <p:spPr>
          <a:xfrm>
            <a:off x="274993" y="1457932"/>
            <a:ext cx="613756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0" dirty="0">
                <a:solidFill>
                  <a:srgbClr val="F55C21"/>
                </a:solidFill>
              </a:rPr>
              <a:t>Calidad de la documentación</a:t>
            </a:r>
            <a:endParaRPr sz="6000" dirty="0">
              <a:solidFill>
                <a:srgbClr val="F55C21"/>
              </a:solidFill>
            </a:endParaRPr>
          </a:p>
        </p:txBody>
      </p:sp>
      <p:grpSp>
        <p:nvGrpSpPr>
          <p:cNvPr id="319" name="Google Shape;319;p36"/>
          <p:cNvGrpSpPr/>
          <p:nvPr/>
        </p:nvGrpSpPr>
        <p:grpSpPr>
          <a:xfrm>
            <a:off x="6062211" y="1747592"/>
            <a:ext cx="2668517" cy="2466838"/>
            <a:chOff x="5975075" y="2327500"/>
            <a:chExt cx="420100" cy="388350"/>
          </a:xfrm>
        </p:grpSpPr>
        <p:sp>
          <p:nvSpPr>
            <p:cNvPr id="320" name="Google Shape;320;p36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4F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F4F5C"/>
                </a:solidFill>
              </a:endParaRPr>
            </a:p>
          </p:txBody>
        </p:sp>
        <p:sp>
          <p:nvSpPr>
            <p:cNvPr id="321" name="Google Shape;321;p36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4F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F4F5C"/>
                </a:solidFill>
              </a:endParaRPr>
            </a:p>
          </p:txBody>
        </p:sp>
      </p:grpSp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7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Problemas usuales de la documentación y sus consecuencias</a:t>
            </a:r>
            <a:endParaRPr dirty="0"/>
          </a:p>
        </p:txBody>
      </p:sp>
      <p:sp>
        <p:nvSpPr>
          <p:cNvPr id="327" name="Google Shape;327;p37"/>
          <p:cNvSpPr txBox="1">
            <a:spLocks noGrp="1"/>
          </p:cNvSpPr>
          <p:nvPr>
            <p:ph type="body" idx="1"/>
          </p:nvPr>
        </p:nvSpPr>
        <p:spPr>
          <a:xfrm>
            <a:off x="549600" y="1200150"/>
            <a:ext cx="2597361" cy="29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s-MX" sz="2400" dirty="0">
                <a:solidFill>
                  <a:srgbClr val="FFFFFF"/>
                </a:solidFill>
              </a:rPr>
              <a:t>Mala redacción</a:t>
            </a:r>
          </a:p>
          <a:p>
            <a:pPr marL="342900" indent="-342900"/>
            <a:r>
              <a:rPr lang="es-MX" dirty="0">
                <a:solidFill>
                  <a:srgbClr val="FFFFFF"/>
                </a:solidFill>
              </a:rPr>
              <a:t>Difícil de entender</a:t>
            </a:r>
          </a:p>
          <a:p>
            <a:pPr marL="342900" indent="-342900"/>
            <a:r>
              <a:rPr lang="es-MX" sz="2400" dirty="0">
                <a:solidFill>
                  <a:srgbClr val="FFFFFF"/>
                </a:solidFill>
              </a:rPr>
              <a:t>No actualizada</a:t>
            </a:r>
          </a:p>
          <a:p>
            <a:pPr marL="342900" indent="-342900"/>
            <a:r>
              <a:rPr lang="es-MX" dirty="0">
                <a:solidFill>
                  <a:srgbClr val="FFFFFF"/>
                </a:solidFill>
              </a:rPr>
              <a:t>Incompleta</a:t>
            </a:r>
          </a:p>
          <a:p>
            <a:pPr marL="342900" indent="-342900"/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328" name="Google Shape;328;p37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5" name="Google Shape;327;p37">
            <a:extLst>
              <a:ext uri="{FF2B5EF4-FFF2-40B4-BE49-F238E27FC236}">
                <a16:creationId xmlns:a16="http://schemas.microsoft.com/office/drawing/2014/main" id="{8CD256C5-D66F-4148-9A63-7D7D7A85D955}"/>
              </a:ext>
            </a:extLst>
          </p:cNvPr>
          <p:cNvSpPr txBox="1">
            <a:spLocks/>
          </p:cNvSpPr>
          <p:nvPr/>
        </p:nvSpPr>
        <p:spPr>
          <a:xfrm>
            <a:off x="3257177" y="1200150"/>
            <a:ext cx="2870491" cy="1687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Encode Sans ExtraLight"/>
              <a:buChar char="▪"/>
              <a:defRPr sz="2400" b="0" i="0" u="none" strike="noStrike" cap="none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9pPr>
          </a:lstStyle>
          <a:p>
            <a:pPr marL="342900" indent="-342900"/>
            <a:r>
              <a:rPr lang="es-MX" dirty="0">
                <a:solidFill>
                  <a:srgbClr val="FFFFFF"/>
                </a:solidFill>
              </a:rPr>
              <a:t>Utilidad mermada</a:t>
            </a:r>
          </a:p>
          <a:p>
            <a:pPr marL="342900" indent="-342900"/>
            <a:r>
              <a:rPr lang="es-MX" dirty="0">
                <a:solidFill>
                  <a:srgbClr val="FFFFFF"/>
                </a:solidFill>
              </a:rPr>
              <a:t>No se sabe usar</a:t>
            </a:r>
          </a:p>
          <a:p>
            <a:pPr marL="342900" indent="-342900"/>
            <a:r>
              <a:rPr lang="es-MX" dirty="0">
                <a:solidFill>
                  <a:srgbClr val="FFFFFF"/>
                </a:solidFill>
              </a:rPr>
              <a:t>No se comprende</a:t>
            </a:r>
          </a:p>
          <a:p>
            <a:pPr marL="0" indent="0">
              <a:buNone/>
            </a:pPr>
            <a:endParaRPr lang="es-MX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Definición de Documentación</a:t>
            </a:r>
            <a:endParaRPr dirty="0"/>
          </a:p>
        </p:txBody>
      </p:sp>
      <p:sp>
        <p:nvSpPr>
          <p:cNvPr id="145" name="Google Shape;145;p18"/>
          <p:cNvSpPr txBox="1">
            <a:spLocks noGrp="1"/>
          </p:cNvSpPr>
          <p:nvPr>
            <p:ph type="body" idx="1"/>
          </p:nvPr>
        </p:nvSpPr>
        <p:spPr>
          <a:xfrm>
            <a:off x="382977" y="1032838"/>
            <a:ext cx="4565541" cy="34391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just">
              <a:buNone/>
            </a:pPr>
            <a:r>
              <a:rPr lang="es-MX" sz="2000" dirty="0"/>
              <a:t>En informática, la documentación se suele referir al </a:t>
            </a:r>
            <a:r>
              <a:rPr lang="es-MX" sz="2000" b="1" dirty="0"/>
              <a:t>conjunto de documentos</a:t>
            </a:r>
            <a:r>
              <a:rPr lang="es-MX" sz="2000" dirty="0"/>
              <a:t> </a:t>
            </a:r>
            <a:r>
              <a:rPr lang="es-MX" sz="2000" b="1" dirty="0"/>
              <a:t>que se entrega con un determinado </a:t>
            </a:r>
            <a:r>
              <a:rPr lang="es-MX" sz="2000" b="1" i="1" dirty="0">
                <a:solidFill>
                  <a:srgbClr val="FFC000"/>
                </a:solidFill>
              </a:rPr>
              <a:t>Software</a:t>
            </a:r>
            <a:r>
              <a:rPr lang="es-MX" sz="2000" dirty="0"/>
              <a:t>, y que contienen las instrucciones para que el usuario aprenda a manejarlo y conozca sus funciones principales.</a:t>
            </a:r>
            <a:endParaRPr sz="2000" dirty="0"/>
          </a:p>
        </p:txBody>
      </p:sp>
      <p:sp>
        <p:nvSpPr>
          <p:cNvPr id="146" name="Google Shape;146;p18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sldNum" idx="4294967295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074" name="Picture 2" descr="Help File / Illustrated Documentation / User Guide / gif by env1ro ...">
            <a:extLst>
              <a:ext uri="{FF2B5EF4-FFF2-40B4-BE49-F238E27FC236}">
                <a16:creationId xmlns:a16="http://schemas.microsoft.com/office/drawing/2014/main" id="{C4B8133C-18F3-4C97-8FF5-75F04F6494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824" y="0"/>
            <a:ext cx="3765176" cy="459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>
            <a:spLocks noGrp="1"/>
          </p:cNvSpPr>
          <p:nvPr>
            <p:ph type="ctrTitle" idx="4294967295"/>
          </p:nvPr>
        </p:nvSpPr>
        <p:spPr>
          <a:xfrm>
            <a:off x="454660" y="756356"/>
            <a:ext cx="4905936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55C21"/>
                </a:solidFill>
              </a:rPr>
              <a:t>¿</a:t>
            </a:r>
            <a:r>
              <a:rPr lang="es-MX" sz="6000" dirty="0">
                <a:solidFill>
                  <a:srgbClr val="F55C21"/>
                </a:solidFill>
              </a:rPr>
              <a:t>Por qué es importante?</a:t>
            </a:r>
            <a:endParaRPr sz="6000" dirty="0">
              <a:solidFill>
                <a:srgbClr val="F55C21"/>
              </a:solidFill>
            </a:endParaRPr>
          </a:p>
        </p:txBody>
      </p:sp>
      <p:sp>
        <p:nvSpPr>
          <p:cNvPr id="119" name="Google Shape;119;p15"/>
          <p:cNvSpPr txBox="1">
            <a:spLocks noGrp="1"/>
          </p:cNvSpPr>
          <p:nvPr>
            <p:ph type="subTitle" idx="4294967295"/>
          </p:nvPr>
        </p:nvSpPr>
        <p:spPr>
          <a:xfrm>
            <a:off x="526675" y="1859006"/>
            <a:ext cx="4373700" cy="25852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s-MX" sz="1800" dirty="0">
                <a:solidFill>
                  <a:srgbClr val="FFFFFF"/>
                </a:solidFill>
              </a:rPr>
              <a:t>No se puede dar mantenimiento al Software</a:t>
            </a:r>
          </a:p>
          <a:p>
            <a:pPr marL="285750" indent="-285750"/>
            <a:r>
              <a:rPr lang="es-MX" sz="1800" dirty="0">
                <a:solidFill>
                  <a:srgbClr val="FFFFFF"/>
                </a:solidFill>
              </a:rPr>
              <a:t>Los usuarios no pueden usar el software adecuadamente</a:t>
            </a:r>
          </a:p>
          <a:p>
            <a:pPr marL="285750" indent="-285750"/>
            <a:r>
              <a:rPr lang="es-MX" sz="1800" dirty="0">
                <a:solidFill>
                  <a:srgbClr val="FFFFFF"/>
                </a:solidFill>
              </a:rPr>
              <a:t>Los nuevos desarrolladores tendrían que consumir muchos recursos para entender el proyecto.</a:t>
            </a:r>
          </a:p>
          <a:p>
            <a:pPr marL="285750" indent="-285750"/>
            <a:endParaRPr sz="1800" dirty="0">
              <a:solidFill>
                <a:srgbClr val="FFFFFF"/>
              </a:solidFill>
            </a:endParaRPr>
          </a:p>
        </p:txBody>
      </p:sp>
      <p:pic>
        <p:nvPicPr>
          <p:cNvPr id="120" name="Google Shape;120;p15" descr="photo-1434030216411-0b793f4b4173.jpg"/>
          <p:cNvPicPr preferRelativeResize="0"/>
          <p:nvPr/>
        </p:nvPicPr>
        <p:blipFill rotWithShape="1">
          <a:blip r:embed="rId3">
            <a:alphaModFix/>
          </a:blip>
          <a:srcRect l="14210" r="10084"/>
          <a:stretch/>
        </p:blipFill>
        <p:spPr>
          <a:xfrm>
            <a:off x="5666175" y="0"/>
            <a:ext cx="3477825" cy="459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Ejemplos de Documentación</a:t>
            </a:r>
            <a:endParaRPr dirty="0"/>
          </a:p>
        </p:txBody>
      </p:sp>
      <p:sp>
        <p:nvSpPr>
          <p:cNvPr id="145" name="Google Shape;145;p18"/>
          <p:cNvSpPr txBox="1">
            <a:spLocks noGrp="1"/>
          </p:cNvSpPr>
          <p:nvPr>
            <p:ph type="body" idx="1"/>
          </p:nvPr>
        </p:nvSpPr>
        <p:spPr>
          <a:xfrm>
            <a:off x="549601" y="1389997"/>
            <a:ext cx="3473700" cy="23635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s-MX" sz="2000" dirty="0"/>
              <a:t>Folletos</a:t>
            </a:r>
          </a:p>
          <a:p>
            <a:pPr algn="just"/>
            <a:r>
              <a:rPr lang="es-MX" sz="2000" dirty="0"/>
              <a:t>Instructivos</a:t>
            </a:r>
          </a:p>
          <a:p>
            <a:pPr algn="just"/>
            <a:r>
              <a:rPr lang="es-MX" sz="2000" dirty="0"/>
              <a:t>Manuales de usuario</a:t>
            </a:r>
          </a:p>
          <a:p>
            <a:pPr algn="just"/>
            <a:r>
              <a:rPr lang="es-MX" sz="2000" dirty="0"/>
              <a:t>Documentos PDF</a:t>
            </a:r>
          </a:p>
          <a:p>
            <a:pPr algn="just"/>
            <a:r>
              <a:rPr lang="es-MX" sz="2000" dirty="0"/>
              <a:t>Información en la Web</a:t>
            </a:r>
            <a:endParaRPr sz="2000" dirty="0"/>
          </a:p>
        </p:txBody>
      </p:sp>
      <p:sp>
        <p:nvSpPr>
          <p:cNvPr id="146" name="Google Shape;146;p18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sldNum" idx="4294967295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4098" name="Picture 2" descr="imagen png - imagen transparente descarga gratuita">
            <a:extLst>
              <a:ext uri="{FF2B5EF4-FFF2-40B4-BE49-F238E27FC236}">
                <a16:creationId xmlns:a16="http://schemas.microsoft.com/office/drawing/2014/main" id="{99254BF9-6701-4E8C-9369-855F901487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00" b="99800" l="10000" r="90000">
                        <a14:foregroundMark x1="69444" y1="61400" x2="37667" y2="48800"/>
                        <a14:foregroundMark x1="59000" y1="12200" x2="39111" y2="18600"/>
                        <a14:foregroundMark x1="63000" y1="10400" x2="48556" y2="6400"/>
                        <a14:foregroundMark x1="48556" y1="6400" x2="32556" y2="27600"/>
                        <a14:foregroundMark x1="32556" y1="27600" x2="30000" y2="50600"/>
                        <a14:foregroundMark x1="30000" y1="50600" x2="34778" y2="73000"/>
                        <a14:foregroundMark x1="34778" y1="73000" x2="41111" y2="81000"/>
                        <a14:foregroundMark x1="41111" y1="81000" x2="53444" y2="84800"/>
                        <a14:foregroundMark x1="53444" y1="84800" x2="66333" y2="78200"/>
                        <a14:foregroundMark x1="66333" y1="78200" x2="70556" y2="71200"/>
                        <a14:foregroundMark x1="70556" y1="71200" x2="74556" y2="59400"/>
                        <a14:foregroundMark x1="74556" y1="59400" x2="71556" y2="31200"/>
                        <a14:foregroundMark x1="71556" y1="31200" x2="64556" y2="12800"/>
                        <a14:foregroundMark x1="64556" y1="12800" x2="63000" y2="11000"/>
                        <a14:foregroundMark x1="66333" y1="41600" x2="66222" y2="53200"/>
                        <a14:foregroundMark x1="66222" y1="53200" x2="59667" y2="59000"/>
                        <a14:foregroundMark x1="59667" y1="59000" x2="57667" y2="59400"/>
                        <a14:foregroundMark x1="65444" y1="72200" x2="40333" y2="44000"/>
                        <a14:foregroundMark x1="43000" y1="71800" x2="59667" y2="29000"/>
                        <a14:foregroundMark x1="56889" y1="30200" x2="35667" y2="50600"/>
                        <a14:foregroundMark x1="42778" y1="30000" x2="37000" y2="33600"/>
                        <a14:foregroundMark x1="37000" y1="33600" x2="33222" y2="41600"/>
                        <a14:foregroundMark x1="33222" y1="41600" x2="31889" y2="51400"/>
                        <a14:foregroundMark x1="31889" y1="51400" x2="32111" y2="53000"/>
                        <a14:foregroundMark x1="39889" y1="22400" x2="40000" y2="83200"/>
                        <a14:foregroundMark x1="40000" y1="83200" x2="40889" y2="90600"/>
                        <a14:foregroundMark x1="46222" y1="66600" x2="38889" y2="62400"/>
                        <a14:foregroundMark x1="38889" y1="62400" x2="36444" y2="46400"/>
                        <a14:foregroundMark x1="36444" y1="46400" x2="36556" y2="35600"/>
                        <a14:foregroundMark x1="36556" y1="35600" x2="43222" y2="36800"/>
                        <a14:foregroundMark x1="43222" y1="36800" x2="46333" y2="47800"/>
                        <a14:foregroundMark x1="46333" y1="47800" x2="43667" y2="63200"/>
                        <a14:foregroundMark x1="43667" y1="63200" x2="39556" y2="47400"/>
                        <a14:foregroundMark x1="39556" y1="47400" x2="42778" y2="34000"/>
                        <a14:foregroundMark x1="42778" y1="34000" x2="45000" y2="43000"/>
                        <a14:foregroundMark x1="45000" y1="43000" x2="43778" y2="54800"/>
                        <a14:foregroundMark x1="43778" y1="54800" x2="38778" y2="47400"/>
                        <a14:foregroundMark x1="38778" y1="47400" x2="40000" y2="32600"/>
                        <a14:foregroundMark x1="40000" y1="32600" x2="42778" y2="28600"/>
                        <a14:foregroundMark x1="45000" y1="74200" x2="36556" y2="72000"/>
                        <a14:foregroundMark x1="36556" y1="72000" x2="36111" y2="57000"/>
                        <a14:foregroundMark x1="36111" y1="57000" x2="41778" y2="58600"/>
                        <a14:foregroundMark x1="41778" y1="58600" x2="45889" y2="66000"/>
                        <a14:foregroundMark x1="45889" y1="66000" x2="46444" y2="79800"/>
                        <a14:foregroundMark x1="46444" y1="79800" x2="38556" y2="77800"/>
                        <a14:foregroundMark x1="38556" y1="77800" x2="36222" y2="61000"/>
                        <a14:foregroundMark x1="36222" y1="61000" x2="41667" y2="57000"/>
                        <a14:foregroundMark x1="41667" y1="57000" x2="44889" y2="63800"/>
                        <a14:foregroundMark x1="61667" y1="70000" x2="54444" y2="74800"/>
                        <a14:foregroundMark x1="54444" y1="74800" x2="45556" y2="56000"/>
                        <a14:foregroundMark x1="45556" y1="56000" x2="44333" y2="34800"/>
                        <a14:foregroundMark x1="44333" y1="34800" x2="46889" y2="19000"/>
                        <a14:foregroundMark x1="46889" y1="19000" x2="57889" y2="25600"/>
                        <a14:foregroundMark x1="57889" y1="25600" x2="60778" y2="40400"/>
                        <a14:foregroundMark x1="60778" y1="40400" x2="59444" y2="71400"/>
                        <a14:foregroundMark x1="59444" y1="71400" x2="50222" y2="61000"/>
                        <a14:foregroundMark x1="50222" y1="61000" x2="48889" y2="44800"/>
                        <a14:foregroundMark x1="48889" y1="44800" x2="50222" y2="34800"/>
                        <a14:foregroundMark x1="50222" y1="34800" x2="58000" y2="42000"/>
                        <a14:foregroundMark x1="58000" y1="42000" x2="60333" y2="58000"/>
                        <a14:foregroundMark x1="60333" y1="58000" x2="57889" y2="70600"/>
                        <a14:foregroundMark x1="57889" y1="70600" x2="50111" y2="48000"/>
                        <a14:foregroundMark x1="50111" y1="48000" x2="52000" y2="33400"/>
                        <a14:foregroundMark x1="52000" y1="33400" x2="58444" y2="39400"/>
                        <a14:foregroundMark x1="58444" y1="39400" x2="60333" y2="54400"/>
                        <a14:foregroundMark x1="60333" y1="54400" x2="57444" y2="64200"/>
                        <a14:foregroundMark x1="57444" y1="64200" x2="53000" y2="54600"/>
                        <a14:foregroundMark x1="53000" y1="54600" x2="51333" y2="38800"/>
                        <a14:foregroundMark x1="51333" y1="38800" x2="57778" y2="50000"/>
                        <a14:foregroundMark x1="57778" y1="50000" x2="58556" y2="61600"/>
                        <a14:foregroundMark x1="58556" y1="61600" x2="54556" y2="38000"/>
                        <a14:foregroundMark x1="54556" y1="38000" x2="58333" y2="51600"/>
                        <a14:foregroundMark x1="58333" y1="51600" x2="54778" y2="42200"/>
                        <a14:foregroundMark x1="54778" y1="42200" x2="56333" y2="52200"/>
                        <a14:foregroundMark x1="56333" y1="52200" x2="56333" y2="52200"/>
                        <a14:foregroundMark x1="63111" y1="69400" x2="58333" y2="76800"/>
                        <a14:foregroundMark x1="58333" y1="76800" x2="49556" y2="72800"/>
                        <a14:foregroundMark x1="49556" y1="72800" x2="46667" y2="64000"/>
                        <a14:foregroundMark x1="46667" y1="64000" x2="45556" y2="48200"/>
                        <a14:foregroundMark x1="45556" y1="48200" x2="50222" y2="18600"/>
                        <a14:foregroundMark x1="50222" y1="18600" x2="56333" y2="28000"/>
                        <a14:foregroundMark x1="56333" y1="28000" x2="55111" y2="61400"/>
                        <a14:foregroundMark x1="55111" y1="61400" x2="51556" y2="51200"/>
                        <a14:foregroundMark x1="51556" y1="51200" x2="51667" y2="23000"/>
                        <a14:foregroundMark x1="51667" y1="23000" x2="50222" y2="73200"/>
                        <a14:foregroundMark x1="51333" y1="73200" x2="47111" y2="80000"/>
                        <a14:foregroundMark x1="47111" y1="80000" x2="47111" y2="80400"/>
                        <a14:foregroundMark x1="62000" y1="71800" x2="64222" y2="24800"/>
                        <a14:foregroundMark x1="64222" y1="24800" x2="68667" y2="34200"/>
                        <a14:foregroundMark x1="68667" y1="34200" x2="64667" y2="69400"/>
                        <a14:foregroundMark x1="64667" y1="69400" x2="56889" y2="51800"/>
                        <a14:foregroundMark x1="56889" y1="51800" x2="60333" y2="35400"/>
                        <a14:foregroundMark x1="60333" y1="35400" x2="63889" y2="27200"/>
                        <a14:foregroundMark x1="63889" y1="27200" x2="69667" y2="31000"/>
                        <a14:foregroundMark x1="69667" y1="31000" x2="71778" y2="55000"/>
                        <a14:foregroundMark x1="71778" y1="55000" x2="64222" y2="46600"/>
                        <a14:foregroundMark x1="64222" y1="46600" x2="64333" y2="36400"/>
                        <a14:foregroundMark x1="64333" y1="36400" x2="69778" y2="45000"/>
                        <a14:foregroundMark x1="69778" y1="45000" x2="65333" y2="37600"/>
                        <a14:foregroundMark x1="65333" y1="37600" x2="67111" y2="40600"/>
                        <a14:foregroundMark x1="74556" y1="59000" x2="67778" y2="59800"/>
                        <a14:foregroundMark x1="67778" y1="59800" x2="70000" y2="70400"/>
                        <a14:foregroundMark x1="70000" y1="70400" x2="67333" y2="58000"/>
                        <a14:foregroundMark x1="69000" y1="40200" x2="60222" y2="33400"/>
                        <a14:foregroundMark x1="60222" y1="33400" x2="63889" y2="22000"/>
                        <a14:foregroundMark x1="63889" y1="22000" x2="61444" y2="31000"/>
                        <a14:foregroundMark x1="61444" y1="31000" x2="60333" y2="31400"/>
                        <a14:foregroundMark x1="62000" y1="36400" x2="61444" y2="18600"/>
                        <a14:foregroundMark x1="58222" y1="71400" x2="56222" y2="92200"/>
                        <a14:foregroundMark x1="56222" y1="92200" x2="50444" y2="96800"/>
                        <a14:foregroundMark x1="50444" y1="96800" x2="45111" y2="92400"/>
                        <a14:foregroundMark x1="45111" y1="92400" x2="45000" y2="85400"/>
                        <a14:foregroundMark x1="56667" y1="97800" x2="50889" y2="99800"/>
                        <a14:foregroundMark x1="50889" y1="99800" x2="47000" y2="96400"/>
                        <a14:foregroundMark x1="58000" y1="92400" x2="71333" y2="68600"/>
                        <a14:foregroundMark x1="71111" y1="68600" x2="70222" y2="75800"/>
                        <a14:foregroundMark x1="64889" y1="42000" x2="58222" y2="16800"/>
                        <a14:foregroundMark x1="58222" y1="16800" x2="54667" y2="8400"/>
                        <a14:foregroundMark x1="54667" y1="8400" x2="53000" y2="1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38" r="15904"/>
          <a:stretch/>
        </p:blipFill>
        <p:spPr bwMode="auto">
          <a:xfrm>
            <a:off x="3853543" y="1389997"/>
            <a:ext cx="1267157" cy="111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uevo manual de atención al cliente CAFAMAZ 2019 – Cafamaz">
            <a:extLst>
              <a:ext uri="{FF2B5EF4-FFF2-40B4-BE49-F238E27FC236}">
                <a16:creationId xmlns:a16="http://schemas.microsoft.com/office/drawing/2014/main" id="{EB51F0EC-C2C5-4471-84E0-CF6005B32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667" b="95000" l="7000" r="92000">
                        <a14:foregroundMark x1="43667" y1="12000" x2="28000" y2="20667"/>
                        <a14:foregroundMark x1="28000" y1="20667" x2="19667" y2="39667"/>
                        <a14:foregroundMark x1="19667" y1="39667" x2="24333" y2="60000"/>
                        <a14:foregroundMark x1="24333" y1="60000" x2="40000" y2="71667"/>
                        <a14:foregroundMark x1="40000" y1="71667" x2="61000" y2="77000"/>
                        <a14:foregroundMark x1="61000" y1="77000" x2="77667" y2="68667"/>
                        <a14:foregroundMark x1="77667" y1="68667" x2="85667" y2="45000"/>
                        <a14:foregroundMark x1="85667" y1="45000" x2="83667" y2="28333"/>
                        <a14:foregroundMark x1="83667" y1="28333" x2="38667" y2="15000"/>
                        <a14:foregroundMark x1="52333" y1="69000" x2="37000" y2="59000"/>
                        <a14:foregroundMark x1="37000" y1="59000" x2="39000" y2="38667"/>
                        <a14:foregroundMark x1="39000" y1="38667" x2="30000" y2="27000"/>
                        <a14:foregroundMark x1="62667" y1="79333" x2="63000" y2="41000"/>
                        <a14:foregroundMark x1="63000" y1="41000" x2="61000" y2="34333"/>
                        <a14:foregroundMark x1="63667" y1="59333" x2="75667" y2="49000"/>
                        <a14:foregroundMark x1="64333" y1="35000" x2="47333" y2="48333"/>
                        <a14:foregroundMark x1="47333" y1="48333" x2="46000" y2="51333"/>
                        <a14:foregroundMark x1="46000" y1="56667" x2="49667" y2="39667"/>
                        <a14:foregroundMark x1="49667" y1="39667" x2="54000" y2="33667"/>
                        <a14:foregroundMark x1="58000" y1="20000" x2="46000" y2="5667"/>
                        <a14:foregroundMark x1="18667" y1="71000" x2="7333" y2="57000"/>
                        <a14:foregroundMark x1="7333" y1="57000" x2="10000" y2="40000"/>
                        <a14:foregroundMark x1="10000" y1="40000" x2="10667" y2="39333"/>
                        <a14:foregroundMark x1="37000" y1="74333" x2="22667" y2="63000"/>
                        <a14:foregroundMark x1="22667" y1="63000" x2="22667" y2="62333"/>
                        <a14:foregroundMark x1="34667" y1="53667" x2="34667" y2="39333"/>
                        <a14:foregroundMark x1="58000" y1="43000" x2="82000" y2="44667"/>
                        <a14:foregroundMark x1="70667" y1="36000" x2="55000" y2="29667"/>
                        <a14:foregroundMark x1="40333" y1="86333" x2="18000" y2="59000"/>
                        <a14:foregroundMark x1="21333" y1="76000" x2="37667" y2="87333"/>
                        <a14:foregroundMark x1="37667" y1="87333" x2="55000" y2="91333"/>
                        <a14:foregroundMark x1="55000" y1="91333" x2="66667" y2="89000"/>
                        <a14:foregroundMark x1="82667" y1="72667" x2="92000" y2="56667"/>
                        <a14:foregroundMark x1="92000" y1="56667" x2="92333" y2="38333"/>
                        <a14:foregroundMark x1="59667" y1="68667" x2="49333" y2="43000"/>
                        <a14:foregroundMark x1="46000" y1="41667" x2="30000" y2="19000"/>
                        <a14:foregroundMark x1="59000" y1="91000" x2="43000" y2="95000"/>
                        <a14:backgroundMark x1="6000" y1="9667" x2="30667" y2="0"/>
                        <a14:backgroundMark x1="87667" y1="4000" x2="91667" y2="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617" y="2486345"/>
            <a:ext cx="1267157" cy="126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Pdf Miniatura Archivo - Imagen gratis en Pixabay">
            <a:extLst>
              <a:ext uri="{FF2B5EF4-FFF2-40B4-BE49-F238E27FC236}">
                <a16:creationId xmlns:a16="http://schemas.microsoft.com/office/drawing/2014/main" id="{1C7CBAC7-721F-4FD6-8E20-11074B160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7" t="7026" r="11905" b="7026"/>
          <a:stretch/>
        </p:blipFill>
        <p:spPr bwMode="auto">
          <a:xfrm>
            <a:off x="6542394" y="1613387"/>
            <a:ext cx="1569697" cy="179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211749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ctrTitle" idx="4294967295"/>
          </p:nvPr>
        </p:nvSpPr>
        <p:spPr>
          <a:xfrm>
            <a:off x="223681" y="392047"/>
            <a:ext cx="4938188" cy="24479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5000" dirty="0"/>
              <a:t>Normas para la documentación de Software</a:t>
            </a:r>
            <a:endParaRPr sz="5000" dirty="0"/>
          </a:p>
        </p:txBody>
      </p:sp>
      <p:sp>
        <p:nvSpPr>
          <p:cNvPr id="154" name="Google Shape;154;p19"/>
          <p:cNvSpPr/>
          <p:nvPr/>
        </p:nvSpPr>
        <p:spPr>
          <a:xfrm>
            <a:off x="7270660" y="3329856"/>
            <a:ext cx="332070" cy="31707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55C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" name="Google Shape;155;p19"/>
          <p:cNvGrpSpPr/>
          <p:nvPr/>
        </p:nvGrpSpPr>
        <p:grpSpPr>
          <a:xfrm>
            <a:off x="6858619" y="1549382"/>
            <a:ext cx="1422686" cy="1423059"/>
            <a:chOff x="6654650" y="3665275"/>
            <a:chExt cx="409100" cy="409125"/>
          </a:xfrm>
        </p:grpSpPr>
        <p:sp>
          <p:nvSpPr>
            <p:cNvPr id="156" name="Google Shape;156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" name="Google Shape;158;p19"/>
          <p:cNvGrpSpPr/>
          <p:nvPr/>
        </p:nvGrpSpPr>
        <p:grpSpPr>
          <a:xfrm rot="1056978">
            <a:off x="5487385" y="2667859"/>
            <a:ext cx="939944" cy="940012"/>
            <a:chOff x="570875" y="4322250"/>
            <a:chExt cx="443300" cy="443325"/>
          </a:xfrm>
        </p:grpSpPr>
        <p:sp>
          <p:nvSpPr>
            <p:cNvPr id="159" name="Google Shape;159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2727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727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2727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2727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Google Shape;163;p19"/>
          <p:cNvSpPr/>
          <p:nvPr/>
        </p:nvSpPr>
        <p:spPr>
          <a:xfrm rot="2466644">
            <a:off x="5592882" y="1825071"/>
            <a:ext cx="461391" cy="44055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55C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9"/>
          <p:cNvSpPr/>
          <p:nvPr/>
        </p:nvSpPr>
        <p:spPr>
          <a:xfrm rot="-1609331">
            <a:off x="6267631" y="2102268"/>
            <a:ext cx="332013" cy="31701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55C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9"/>
          <p:cNvSpPr/>
          <p:nvPr/>
        </p:nvSpPr>
        <p:spPr>
          <a:xfrm rot="2925939">
            <a:off x="8280859" y="2353418"/>
            <a:ext cx="248651" cy="23742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55C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9"/>
          <p:cNvSpPr/>
          <p:nvPr/>
        </p:nvSpPr>
        <p:spPr>
          <a:xfrm rot="-1609494">
            <a:off x="7246102" y="762887"/>
            <a:ext cx="224006" cy="21388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55C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 txBox="1">
            <a:spLocks noGrp="1"/>
          </p:cNvSpPr>
          <p:nvPr>
            <p:ph type="body" idx="1"/>
          </p:nvPr>
        </p:nvSpPr>
        <p:spPr>
          <a:xfrm>
            <a:off x="549600" y="1198262"/>
            <a:ext cx="4022400" cy="31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MX" b="1" dirty="0"/>
              <a:t>IEEE 1063-2001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MX" dirty="0"/>
              <a:t>“Estándar para la documentación de usuario de software”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MX" dirty="0"/>
              <a:t>Detalla el contenido, la arquitectura y la importancia de un manual de documentación del software.</a:t>
            </a:r>
            <a:endParaRPr dirty="0"/>
          </a:p>
        </p:txBody>
      </p:sp>
      <p:sp>
        <p:nvSpPr>
          <p:cNvPr id="173" name="Google Shape;173;p20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Instituto de Ingeniería Eléctrica y Electrónica</a:t>
            </a:r>
            <a:endParaRPr dirty="0"/>
          </a:p>
        </p:txBody>
      </p:sp>
      <p:sp>
        <p:nvSpPr>
          <p:cNvPr id="175" name="Google Shape;175;p20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5122" name="Picture 2" descr="Estandares-Calidad-Software by fjgordo on emaze">
            <a:extLst>
              <a:ext uri="{FF2B5EF4-FFF2-40B4-BE49-F238E27FC236}">
                <a16:creationId xmlns:a16="http://schemas.microsoft.com/office/drawing/2014/main" id="{6C65092A-10BD-429B-820A-0F962374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121" y="915760"/>
            <a:ext cx="3311979" cy="3311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 txBox="1">
            <a:spLocks noGrp="1"/>
          </p:cNvSpPr>
          <p:nvPr>
            <p:ph type="body" idx="1"/>
          </p:nvPr>
        </p:nvSpPr>
        <p:spPr>
          <a:xfrm>
            <a:off x="549600" y="1198262"/>
            <a:ext cx="4022400" cy="17735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MX" b="1" dirty="0"/>
              <a:t>ISO/IEC 18019-2004 e ISO/IEC TR 9294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MX" dirty="0"/>
              <a:t>Se ocupan de la documentación y la gestión de software.</a:t>
            </a:r>
            <a:endParaRPr dirty="0"/>
          </a:p>
        </p:txBody>
      </p:sp>
      <p:sp>
        <p:nvSpPr>
          <p:cNvPr id="173" name="Google Shape;173;p20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Organización Internacional de Normalización y la Comisión Electrotécnica Internacional (ISO e IEC)</a:t>
            </a:r>
            <a:endParaRPr dirty="0"/>
          </a:p>
        </p:txBody>
      </p:sp>
      <p:sp>
        <p:nvSpPr>
          <p:cNvPr id="175" name="Google Shape;175;p20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6" name="Google Shape;172;p20">
            <a:extLst>
              <a:ext uri="{FF2B5EF4-FFF2-40B4-BE49-F238E27FC236}">
                <a16:creationId xmlns:a16="http://schemas.microsoft.com/office/drawing/2014/main" id="{D2C3B6A9-BE3B-4A07-A8B9-740E7B80BAFD}"/>
              </a:ext>
            </a:extLst>
          </p:cNvPr>
          <p:cNvSpPr txBox="1">
            <a:spLocks/>
          </p:cNvSpPr>
          <p:nvPr/>
        </p:nvSpPr>
        <p:spPr>
          <a:xfrm>
            <a:off x="549600" y="3539810"/>
            <a:ext cx="7810629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Encode Sans ExtraLight"/>
              <a:buChar char="▪"/>
              <a:defRPr sz="2000" b="0" i="0" u="none" strike="noStrike" cap="none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Encode Sans ExtraLight"/>
              <a:buChar char="▫"/>
              <a:defRPr sz="2000" b="0" i="0" u="none" strike="noStrike" cap="none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Encode Sans ExtraLight"/>
              <a:buChar char="▫"/>
              <a:defRPr sz="2000" b="0" i="0" u="none" strike="noStrike" cap="none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ExtraLight"/>
              <a:buChar char="▫"/>
              <a:defRPr sz="2000" b="0" i="0" u="none" strike="noStrike" cap="none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ExtraLight"/>
              <a:buChar char="▫"/>
              <a:defRPr sz="2000" b="0" i="0" u="none" strike="noStrike" cap="none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ExtraLight"/>
              <a:buChar char="▫"/>
              <a:defRPr sz="2000" b="0" i="0" u="none" strike="noStrike" cap="none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ExtraLight"/>
              <a:buChar char="▫"/>
              <a:defRPr sz="2000" b="0" i="0" u="none" strike="noStrike" cap="none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ExtraLight"/>
              <a:buChar char="▫"/>
              <a:defRPr sz="2000" b="0" i="0" u="none" strike="noStrike" cap="none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ExtraLight"/>
              <a:buChar char="▫"/>
              <a:defRPr sz="2000" b="0" i="0" u="none" strike="noStrike" cap="none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9pPr>
          </a:lstStyle>
          <a:p>
            <a:pPr marL="0" indent="0" algn="just">
              <a:buFont typeface="Encode Sans ExtraLight"/>
              <a:buNone/>
            </a:pPr>
            <a:r>
              <a:rPr lang="es-MX" b="1" i="1" dirty="0"/>
              <a:t>La documentación es una parte integral del ciclo de vida del Software</a:t>
            </a:r>
          </a:p>
        </p:txBody>
      </p:sp>
      <p:pic>
        <p:nvPicPr>
          <p:cNvPr id="6146" name="Picture 2" descr="Calidad de Software - ZimbronApps.com">
            <a:extLst>
              <a:ext uri="{FF2B5EF4-FFF2-40B4-BE49-F238E27FC236}">
                <a16:creationId xmlns:a16="http://schemas.microsoft.com/office/drawing/2014/main" id="{235506AC-4DAF-4081-AB3D-1D24E7C84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913" b="94602" l="4750" r="97750">
                        <a14:foregroundMark x1="40750" y1="44216" x2="40750" y2="56298"/>
                        <a14:foregroundMark x1="50750" y1="71979" x2="31750" y2="67609"/>
                        <a14:foregroundMark x1="31750" y1="67609" x2="23750" y2="55784"/>
                        <a14:foregroundMark x1="23750" y1="55784" x2="21000" y2="38560"/>
                        <a14:foregroundMark x1="21000" y1="38560" x2="28500" y2="22365"/>
                        <a14:foregroundMark x1="28500" y1="22365" x2="47250" y2="12339"/>
                        <a14:foregroundMark x1="47250" y1="12339" x2="60250" y2="11054"/>
                        <a14:foregroundMark x1="60250" y1="11054" x2="73750" y2="13368"/>
                        <a14:foregroundMark x1="73750" y1="13368" x2="91500" y2="28021"/>
                        <a14:foregroundMark x1="91500" y1="28021" x2="84250" y2="43702"/>
                        <a14:foregroundMark x1="84250" y1="43702" x2="63500" y2="64524"/>
                        <a14:foregroundMark x1="63500" y1="64524" x2="49250" y2="68123"/>
                        <a14:foregroundMark x1="49250" y1="68123" x2="37000" y2="65810"/>
                        <a14:foregroundMark x1="76000" y1="84833" x2="55500" y2="75064"/>
                        <a14:foregroundMark x1="55500" y1="75064" x2="45000" y2="52956"/>
                        <a14:foregroundMark x1="45000" y1="52956" x2="50750" y2="38560"/>
                        <a14:foregroundMark x1="50750" y1="38560" x2="61750" y2="30848"/>
                        <a14:foregroundMark x1="61750" y1="30848" x2="64000" y2="30077"/>
                        <a14:foregroundMark x1="67000" y1="64524" x2="54250" y2="49614"/>
                        <a14:foregroundMark x1="54250" y1="49614" x2="50250" y2="39075"/>
                        <a14:foregroundMark x1="35250" y1="49614" x2="63500" y2="60925"/>
                        <a14:foregroundMark x1="63500" y1="60925" x2="46000" y2="54242"/>
                        <a14:foregroundMark x1="46000" y1="54242" x2="42250" y2="41131"/>
                        <a14:foregroundMark x1="42250" y1="41131" x2="59000" y2="35733"/>
                        <a14:foregroundMark x1="59000" y1="35733" x2="36500" y2="39075"/>
                        <a14:foregroundMark x1="36500" y1="39075" x2="51000" y2="61954"/>
                        <a14:foregroundMark x1="72500" y1="56555" x2="38000" y2="56812"/>
                        <a14:foregroundMark x1="38000" y1="56812" x2="59250" y2="45758"/>
                        <a14:foregroundMark x1="59250" y1="45758" x2="46250" y2="48843"/>
                        <a14:foregroundMark x1="46250" y1="48843" x2="57750" y2="37275"/>
                        <a14:foregroundMark x1="57750" y1="37275" x2="38500" y2="39846"/>
                        <a14:foregroundMark x1="38500" y1="39846" x2="58750" y2="34190"/>
                        <a14:foregroundMark x1="58750" y1="34190" x2="39500" y2="45501"/>
                        <a14:foregroundMark x1="47750" y1="67609" x2="73750" y2="32905"/>
                        <a14:foregroundMark x1="73750" y1="32905" x2="59000" y2="63239"/>
                        <a14:foregroundMark x1="59000" y1="63239" x2="72500" y2="65553"/>
                        <a14:foregroundMark x1="72500" y1="65553" x2="77250" y2="65553"/>
                        <a14:foregroundMark x1="79250" y1="73265" x2="71250" y2="83548"/>
                        <a14:foregroundMark x1="71250" y1="83548" x2="71000" y2="70437"/>
                        <a14:foregroundMark x1="71000" y1="70437" x2="85000" y2="61697"/>
                        <a14:foregroundMark x1="85000" y1="61697" x2="93250" y2="72751"/>
                        <a14:foregroundMark x1="93250" y1="72751" x2="81500" y2="76350"/>
                        <a14:foregroundMark x1="60000" y1="88689" x2="46000" y2="91517"/>
                        <a14:foregroundMark x1="46000" y1="91517" x2="32500" y2="83033"/>
                        <a14:foregroundMark x1="32500" y1="83033" x2="16000" y2="81491"/>
                        <a14:foregroundMark x1="16000" y1="81491" x2="11250" y2="67866"/>
                        <a14:foregroundMark x1="11250" y1="67866" x2="11750" y2="61954"/>
                        <a14:foregroundMark x1="27500" y1="75064" x2="15500" y2="70694"/>
                        <a14:foregroundMark x1="15500" y1="70694" x2="17000" y2="57841"/>
                        <a14:foregroundMark x1="17000" y1="57841" x2="11750" y2="29306"/>
                        <a14:foregroundMark x1="11750" y1="29306" x2="21500" y2="20823"/>
                        <a14:foregroundMark x1="21500" y1="20823" x2="29250" y2="30591"/>
                        <a14:foregroundMark x1="35750" y1="42416" x2="13000" y2="22622"/>
                        <a14:foregroundMark x1="13000" y1="22622" x2="24500" y2="16195"/>
                        <a14:foregroundMark x1="24500" y1="16195" x2="27000" y2="16195"/>
                        <a14:foregroundMark x1="36000" y1="16195" x2="47250" y2="7969"/>
                        <a14:foregroundMark x1="47250" y1="7969" x2="59750" y2="5913"/>
                        <a14:foregroundMark x1="59750" y1="5913" x2="64000" y2="16195"/>
                        <a14:foregroundMark x1="83750" y1="17481" x2="93750" y2="24936"/>
                        <a14:foregroundMark x1="93750" y1="24936" x2="94500" y2="39075"/>
                        <a14:foregroundMark x1="94500" y1="39075" x2="87500" y2="48586"/>
                        <a14:foregroundMark x1="87500" y1="53985" x2="92250" y2="67352"/>
                        <a14:foregroundMark x1="92250" y1="67352" x2="88750" y2="80977"/>
                        <a14:foregroundMark x1="88750" y1="80977" x2="75250" y2="85604"/>
                        <a14:foregroundMark x1="75250" y1="85604" x2="61000" y2="85604"/>
                        <a14:foregroundMark x1="61000" y1="85604" x2="52250" y2="91517"/>
                        <a14:foregroundMark x1="53250" y1="87918" x2="50250" y2="83548"/>
                        <a14:foregroundMark x1="25250" y1="85604" x2="12750" y2="80463"/>
                        <a14:foregroundMark x1="12750" y1="80463" x2="8750" y2="65553"/>
                        <a14:foregroundMark x1="8750" y1="65553" x2="12000" y2="57584"/>
                        <a14:foregroundMark x1="11250" y1="45501" x2="7250" y2="31105"/>
                        <a14:foregroundMark x1="7250" y1="31105" x2="12750" y2="18509"/>
                        <a14:foregroundMark x1="12750" y1="18509" x2="15000" y2="17481"/>
                        <a14:foregroundMark x1="56250" y1="24422" x2="45000" y2="20051"/>
                        <a14:foregroundMark x1="10000" y1="46530" x2="5000" y2="34190"/>
                        <a14:foregroundMark x1="5000" y1="34190" x2="5250" y2="26735"/>
                        <a14:foregroundMark x1="43000" y1="92288" x2="57250" y2="91774"/>
                        <a14:foregroundMark x1="57250" y1="91774" x2="61750" y2="89203"/>
                        <a14:foregroundMark x1="57000" y1="92288" x2="44750" y2="94602"/>
                        <a14:foregroundMark x1="44750" y1="94602" x2="44750" y2="94602"/>
                        <a14:foregroundMark x1="95250" y1="76093" x2="86500" y2="51414"/>
                        <a14:foregroundMark x1="86500" y1="51414" x2="86250" y2="51414"/>
                        <a14:foregroundMark x1="91750" y1="54756" x2="96500" y2="66838"/>
                        <a14:foregroundMark x1="96500" y1="66838" x2="96500" y2="73779"/>
                        <a14:foregroundMark x1="97750" y1="38046" x2="96000" y2="26735"/>
                        <a14:foregroundMark x1="82250" y1="38560" x2="72500" y2="44216"/>
                        <a14:foregroundMark x1="91000" y1="76350" x2="83250" y2="73265"/>
                        <a14:foregroundMark x1="96500" y1="72494" x2="97750" y2="65810"/>
                        <a14:foregroundMark x1="6500" y1="74293" x2="4750" y2="624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041" y="945734"/>
            <a:ext cx="2631687" cy="255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910177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>
            <a:spLocks noGrp="1"/>
          </p:cNvSpPr>
          <p:nvPr>
            <p:ph type="title" idx="4294967295"/>
          </p:nvPr>
        </p:nvSpPr>
        <p:spPr>
          <a:xfrm>
            <a:off x="2185147" y="1418232"/>
            <a:ext cx="4773706" cy="23070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4000" dirty="0" err="1">
                <a:solidFill>
                  <a:srgbClr val="BA3B21"/>
                </a:solidFill>
              </a:rPr>
              <a:t>Clasificación</a:t>
            </a:r>
            <a:r>
              <a:rPr lang="en-US" sz="4000" dirty="0">
                <a:solidFill>
                  <a:srgbClr val="BA3B21"/>
                </a:solidFill>
              </a:rPr>
              <a:t> de la </a:t>
            </a:r>
            <a:r>
              <a:rPr lang="en-US" sz="4000" dirty="0" err="1">
                <a:solidFill>
                  <a:srgbClr val="BA3B21"/>
                </a:solidFill>
              </a:rPr>
              <a:t>Documentación</a:t>
            </a:r>
            <a:endParaRPr lang="en-US" sz="4000" dirty="0">
              <a:solidFill>
                <a:srgbClr val="BA3B21"/>
              </a:solidFill>
            </a:endParaRPr>
          </a:p>
        </p:txBody>
      </p:sp>
      <p:sp>
        <p:nvSpPr>
          <p:cNvPr id="198" name="Google Shape;198;p23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Laertes template">
  <a:themeElements>
    <a:clrScheme name="Custom 347">
      <a:dk1>
        <a:srgbClr val="000000"/>
      </a:dk1>
      <a:lt1>
        <a:srgbClr val="FFFFFF"/>
      </a:lt1>
      <a:dk2>
        <a:srgbClr val="434343"/>
      </a:dk2>
      <a:lt2>
        <a:srgbClr val="F3F3F3"/>
      </a:lt2>
      <a:accent1>
        <a:srgbClr val="F55C21"/>
      </a:accent1>
      <a:accent2>
        <a:srgbClr val="BA3B21"/>
      </a:accent2>
      <a:accent3>
        <a:srgbClr val="661201"/>
      </a:accent3>
      <a:accent4>
        <a:srgbClr val="27272D"/>
      </a:accent4>
      <a:accent5>
        <a:srgbClr val="4F4F5C"/>
      </a:accent5>
      <a:accent6>
        <a:srgbClr val="D4D3D9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667</Words>
  <Application>Microsoft Office PowerPoint</Application>
  <PresentationFormat>Presentación en pantalla (16:9)</PresentationFormat>
  <Paragraphs>136</Paragraphs>
  <Slides>21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6" baseType="lpstr">
      <vt:lpstr>Encode Sans</vt:lpstr>
      <vt:lpstr>IBM Plex Sans</vt:lpstr>
      <vt:lpstr>Arial</vt:lpstr>
      <vt:lpstr>Encode Sans ExtraLight</vt:lpstr>
      <vt:lpstr>Laertes template</vt:lpstr>
      <vt:lpstr>Documentación </vt:lpstr>
      <vt:lpstr>Documentación del Software</vt:lpstr>
      <vt:lpstr>Definición de Documentación</vt:lpstr>
      <vt:lpstr>¿Por qué es importante?</vt:lpstr>
      <vt:lpstr>Ejemplos de Documentación</vt:lpstr>
      <vt:lpstr>Normas para la documentación de Software</vt:lpstr>
      <vt:lpstr>Instituto de Ingeniería Eléctrica y Electrónica</vt:lpstr>
      <vt:lpstr>Organización Internacional de Normalización y la Comisión Electrotécnica Internacional (ISO e IEC)</vt:lpstr>
      <vt:lpstr>Clasificación de la Documentación</vt:lpstr>
      <vt:lpstr>Documentación de la Aplicación</vt:lpstr>
      <vt:lpstr>1. Documentación externa</vt:lpstr>
      <vt:lpstr>Características</vt:lpstr>
      <vt:lpstr>Características II</vt:lpstr>
      <vt:lpstr>Presentación de PowerPoint</vt:lpstr>
      <vt:lpstr>Contenido de la documentación del usuario</vt:lpstr>
      <vt:lpstr>2. Documentación interna</vt:lpstr>
      <vt:lpstr>Presentación de PowerPoint</vt:lpstr>
      <vt:lpstr>Documentación del Sistema de Información</vt:lpstr>
      <vt:lpstr>Presentación de PowerPoint</vt:lpstr>
      <vt:lpstr>Calidad de la documentación</vt:lpstr>
      <vt:lpstr>Problemas usuales de la documentación y sus consecuencias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Documentación </dc:title>
  <cp:lastModifiedBy>Eduardo-PC</cp:lastModifiedBy>
  <cp:revision>39</cp:revision>
  <dcterms:modified xsi:type="dcterms:W3CDTF">2020-04-24T19:51:38Z</dcterms:modified>
</cp:coreProperties>
</file>